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FFFFFF"/>
                </a:solidFill>
                <a:latin typeface="Corbel"/>
              </a:rPr>
              <a:t>Click to move the slide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A8433D65-2A00-4CA6-9424-4607123A0536}" type="slidenum">
              <a:rPr lang="en-US" sz="1400" b="0" strike="noStrike" spc="-1">
                <a:latin typeface="Times New Roman"/>
              </a:rPr>
              <a:pPr algn="r"/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4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3567CCF-C4AE-444F-A2EF-C71E8E342BC3}" type="slidenum">
              <a:rPr lang="en-IN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68522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142280" y="4054320"/>
            <a:ext cx="68522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334368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53360" y="1905120"/>
            <a:ext cx="334368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142280" y="4054320"/>
            <a:ext cx="334368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53360" y="4054320"/>
            <a:ext cx="334368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220608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458880" y="1905120"/>
            <a:ext cx="220608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775840" y="1905120"/>
            <a:ext cx="220608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142280" y="4054320"/>
            <a:ext cx="220608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458880" y="4054320"/>
            <a:ext cx="220608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5775840" y="4054320"/>
            <a:ext cx="220608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1142280" y="1905120"/>
            <a:ext cx="6852240" cy="411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68522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334368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53360" y="1905120"/>
            <a:ext cx="334368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1142280" y="380880"/>
            <a:ext cx="6859440" cy="6357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334368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53360" y="1905120"/>
            <a:ext cx="334368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1142280" y="4054320"/>
            <a:ext cx="334368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142280" y="1905120"/>
            <a:ext cx="6852240" cy="411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334368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53360" y="1905120"/>
            <a:ext cx="334368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53360" y="4054320"/>
            <a:ext cx="334368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334368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53360" y="1905120"/>
            <a:ext cx="334368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1142280" y="4054320"/>
            <a:ext cx="68522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68522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1142280" y="4054320"/>
            <a:ext cx="68522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334368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53360" y="1905120"/>
            <a:ext cx="334368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1142280" y="4054320"/>
            <a:ext cx="334368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53360" y="4054320"/>
            <a:ext cx="334368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220608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458880" y="1905120"/>
            <a:ext cx="220608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775840" y="1905120"/>
            <a:ext cx="220608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1142280" y="4054320"/>
            <a:ext cx="220608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458880" y="4054320"/>
            <a:ext cx="220608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5775840" y="4054320"/>
            <a:ext cx="220608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68522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334368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53360" y="1905120"/>
            <a:ext cx="334368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142280" y="380880"/>
            <a:ext cx="6859440" cy="6357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334368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53360" y="1905120"/>
            <a:ext cx="334368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142280" y="4054320"/>
            <a:ext cx="334368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334368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53360" y="1905120"/>
            <a:ext cx="334368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53360" y="4054320"/>
            <a:ext cx="334368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334368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53360" y="1905120"/>
            <a:ext cx="334368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142280" y="4054320"/>
            <a:ext cx="68522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99200" y="1828800"/>
            <a:ext cx="6173280" cy="28951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80000"/>
              </a:lnSpc>
            </a:pPr>
            <a:r>
              <a:rPr lang="pl-PL" sz="6600" b="0" strike="noStrike" spc="97">
                <a:solidFill>
                  <a:srgbClr val="FFFFFF"/>
                </a:solidFill>
                <a:latin typeface="Corbel"/>
              </a:rPr>
              <a:t>Kliknij, aby edytować styl</a:t>
            </a:r>
            <a:endParaRPr lang="en-US" sz="66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FFFFFF"/>
                </a:solidFill>
                <a:latin typeface="Corbe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Corbe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Corbe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FFFFFF"/>
                </a:solidFill>
                <a:latin typeface="Corbe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orbe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orbe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orbe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pl-PL" sz="3600" b="0" strike="noStrike" spc="97">
                <a:solidFill>
                  <a:srgbClr val="FFFFFF"/>
                </a:solidFill>
                <a:latin typeface="Corbel"/>
              </a:rPr>
              <a:t>Kliknij, aby edytować styl</a:t>
            </a:r>
            <a:endParaRPr lang="en-US" sz="36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68522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3920" indent="-223560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FFFFFF"/>
                </a:solidFill>
                <a:latin typeface="Corbel"/>
              </a:rPr>
              <a:t>Kliknij, aby edytować style wzorca tekstu</a:t>
            </a:r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  <a:p>
            <a:pPr marL="463680" lvl="1" indent="-231480">
              <a:lnSpc>
                <a:spcPct val="90000"/>
              </a:lnSpc>
              <a:spcBef>
                <a:spcPts val="1199"/>
              </a:spcBef>
              <a:buClr>
                <a:srgbClr val="56C5FF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FFFFFF"/>
                </a:solidFill>
                <a:latin typeface="Corbel"/>
              </a:rPr>
              <a:t>Drugi poziom</a:t>
            </a:r>
            <a:endParaRPr lang="en-US" sz="2000" b="0" strike="noStrike" spc="-1">
              <a:solidFill>
                <a:srgbClr val="FFFFFF"/>
              </a:solidFill>
              <a:latin typeface="Corbel"/>
            </a:endParaRPr>
          </a:p>
          <a:p>
            <a:pPr marL="682560" lvl="2" indent="-218880">
              <a:lnSpc>
                <a:spcPct val="90000"/>
              </a:lnSpc>
              <a:spcBef>
                <a:spcPts val="601"/>
              </a:spcBef>
              <a:buClr>
                <a:srgbClr val="56C5FF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FFFFFF"/>
                </a:solidFill>
                <a:latin typeface="Corbel"/>
              </a:rPr>
              <a:t>Trzeci poziom</a:t>
            </a:r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  <a:p>
            <a:pPr marL="857160" lvl="3" indent="-174240">
              <a:lnSpc>
                <a:spcPct val="90000"/>
              </a:lnSpc>
              <a:spcBef>
                <a:spcPts val="601"/>
              </a:spcBef>
              <a:buClr>
                <a:srgbClr val="56C5FF"/>
              </a:buClr>
              <a:buFont typeface="Arial"/>
              <a:buChar char="•"/>
            </a:pPr>
            <a:r>
              <a:rPr lang="pl-PL" sz="1600" b="0" strike="noStrike" spc="-1">
                <a:solidFill>
                  <a:srgbClr val="FFFFFF"/>
                </a:solidFill>
                <a:latin typeface="Corbel"/>
              </a:rPr>
              <a:t>Czwarty poziom</a:t>
            </a:r>
            <a:endParaRPr lang="en-US" sz="1600" b="0" strike="noStrike" spc="-1">
              <a:solidFill>
                <a:srgbClr val="FFFFFF"/>
              </a:solidFill>
              <a:latin typeface="Corbel"/>
            </a:endParaRPr>
          </a:p>
          <a:p>
            <a:pPr marL="1030320" lvl="4" indent="-172800">
              <a:lnSpc>
                <a:spcPct val="90000"/>
              </a:lnSpc>
              <a:spcBef>
                <a:spcPts val="601"/>
              </a:spcBef>
              <a:buClr>
                <a:srgbClr val="56C5FF"/>
              </a:buClr>
              <a:buFont typeface="Arial"/>
              <a:buChar char="•"/>
            </a:pPr>
            <a:r>
              <a:rPr lang="pl-PL" sz="1600" b="0" strike="noStrike" spc="-1">
                <a:solidFill>
                  <a:srgbClr val="FFFFFF"/>
                </a:solidFill>
                <a:latin typeface="Corbel"/>
              </a:rPr>
              <a:t>Piąty poziom</a:t>
            </a:r>
            <a:endParaRPr lang="en-US" sz="16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dt"/>
          </p:nvPr>
        </p:nvSpPr>
        <p:spPr>
          <a:xfrm>
            <a:off x="6171480" y="6400800"/>
            <a:ext cx="1086840" cy="2757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A800F58-F145-4663-B8EB-CD74BEFBE01E}" type="datetime">
              <a:rPr lang="en-IN" sz="1000" b="0" strike="noStrike" spc="-1">
                <a:solidFill>
                  <a:srgbClr val="FFFFFF"/>
                </a:solidFill>
                <a:latin typeface="Corbel"/>
              </a:rPr>
              <a:pPr algn="r">
                <a:lnSpc>
                  <a:spcPct val="100000"/>
                </a:lnSpc>
              </a:pPr>
              <a:t>22-09-2021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ftr"/>
          </p:nvPr>
        </p:nvSpPr>
        <p:spPr>
          <a:xfrm>
            <a:off x="1142280" y="6400800"/>
            <a:ext cx="4915800" cy="2757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sldNum"/>
          </p:nvPr>
        </p:nvSpPr>
        <p:spPr>
          <a:xfrm>
            <a:off x="7373160" y="6400800"/>
            <a:ext cx="628560" cy="2757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85AAC23-3015-45DE-BCE7-966D7A57E4C9}" type="slidenum">
              <a:rPr lang="en-IN" sz="1000" b="0" strike="noStrike" spc="-1">
                <a:solidFill>
                  <a:srgbClr val="FFFFFF"/>
                </a:solidFill>
                <a:latin typeface="Corbel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ostrowska_joan/6rvz91i05ir60g71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pl.wikipedia.org/wiki/Maska_podsieci" TargetMode="External"/><Relationship Id="rId7" Type="http://schemas.openxmlformats.org/officeDocument/2006/relationships/hyperlink" Target="https://padlet.com/ostrowska_joan/6rvz91i05ir60g71" TargetMode="External"/><Relationship Id="rId2" Type="http://schemas.openxmlformats.org/officeDocument/2006/relationships/hyperlink" Target="https://www.youtube.com/watch?v=VUHwfugYFEA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slawekrokicki.vizz.pl/ti/e13/e_13_lekcje/gotowe/adresacja_ipv4_2.pdf" TargetMode="External"/><Relationship Id="rId5" Type="http://schemas.openxmlformats.org/officeDocument/2006/relationships/hyperlink" Target="https://pja.mykhi.org/3sem/SKJ/dzielenie-sieci.pdf" TargetMode="External"/><Relationship Id="rId4" Type="http://schemas.openxmlformats.org/officeDocument/2006/relationships/hyperlink" Target="http://strefakodera.pl/poradniki/sieci-komputerowe/obliczanie-adresu-sieci-i-broadcas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323640" y="4365000"/>
            <a:ext cx="8496720" cy="1078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80000"/>
              </a:lnSpc>
            </a:pPr>
            <a:r>
              <a:rPr lang="pl-PL" sz="6000" b="0" strike="noStrike" spc="97">
                <a:solidFill>
                  <a:srgbClr val="FFFFFF"/>
                </a:solidFill>
                <a:latin typeface="Corbel"/>
              </a:rPr>
              <a:t>Segmentacja sieci</a:t>
            </a:r>
            <a:endParaRPr lang="en-US" sz="6000" b="0" strike="noStrike" spc="-1">
              <a:solidFill>
                <a:srgbClr val="FFFFFF"/>
              </a:solidFill>
              <a:latin typeface="Corbel"/>
            </a:endParaRPr>
          </a:p>
        </p:txBody>
      </p:sp>
      <p:pic>
        <p:nvPicPr>
          <p:cNvPr id="87" name="Picture 1"/>
          <p:cNvPicPr/>
          <p:nvPr/>
        </p:nvPicPr>
        <p:blipFill>
          <a:blip r:embed="rId2" cstate="print"/>
          <a:stretch/>
        </p:blipFill>
        <p:spPr>
          <a:xfrm>
            <a:off x="251640" y="476640"/>
            <a:ext cx="6667200" cy="3762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5" name="Picture 2" descr="EO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32656"/>
            <a:ext cx="1279159" cy="8963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4" descr="Magnifying Glass Facts Examine - Free image on Pixabay"/>
          <p:cNvPicPr/>
          <p:nvPr/>
        </p:nvPicPr>
        <p:blipFill>
          <a:blip r:embed="rId2" cstate="print"/>
          <a:srcRect b="12780"/>
          <a:stretch/>
        </p:blipFill>
        <p:spPr>
          <a:xfrm>
            <a:off x="179640" y="188640"/>
            <a:ext cx="8820000" cy="2880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19" name="TextShape 1"/>
          <p:cNvSpPr txBox="1"/>
          <p:nvPr/>
        </p:nvSpPr>
        <p:spPr>
          <a:xfrm>
            <a:off x="395640" y="476640"/>
            <a:ext cx="2709360" cy="6994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pl-PL" sz="3600" b="0" strike="noStrike" spc="97">
                <a:solidFill>
                  <a:srgbClr val="FFFFFF"/>
                </a:solidFill>
                <a:latin typeface="Corbel"/>
              </a:rPr>
              <a:t>Konkluzje </a:t>
            </a:r>
            <a:endParaRPr lang="en-US" sz="36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323640" y="3141000"/>
            <a:ext cx="8424720" cy="3528000"/>
          </a:xfrm>
          <a:prstGeom prst="rect">
            <a:avLst/>
          </a:prstGeom>
          <a:solidFill>
            <a:srgbClr val="FFFFFF"/>
          </a:solidFill>
          <a:ln w="12600">
            <a:solidFill>
              <a:srgbClr val="56C5FF"/>
            </a:solidFill>
            <a:miter/>
          </a:ln>
        </p:spPr>
        <p:txBody>
          <a:bodyPr>
            <a:normAutofit fontScale="70000"/>
          </a:bodyPr>
          <a:lstStyle/>
          <a:p>
            <a:pPr marL="457200" indent="-456840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Font typeface="Corbel"/>
              <a:buAutoNum type="arabicPeriod"/>
            </a:pPr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Znasz sytuacje, w których potrzebna lub konieczna jest segmentacja sieci.</a:t>
            </a:r>
            <a:endParaRPr lang="en-US" sz="2000" b="0" strike="noStrike" spc="-1">
              <a:solidFill>
                <a:srgbClr val="FFFFFF"/>
              </a:solidFill>
              <a:latin typeface="Corbel"/>
            </a:endParaRPr>
          </a:p>
          <a:p>
            <a:pPr marL="457200" indent="-456840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Font typeface="Corbel"/>
              <a:buAutoNum type="arabicPeriod"/>
            </a:pPr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Potrafisz wykonać kolejne kroki by podzielić większą sieć na mniejsze podsieci.</a:t>
            </a:r>
            <a:endParaRPr lang="en-US" sz="2000" b="0" strike="noStrike" spc="-1">
              <a:solidFill>
                <a:srgbClr val="FFFFFF"/>
              </a:solidFill>
              <a:latin typeface="Corbel"/>
            </a:endParaRPr>
          </a:p>
          <a:p>
            <a:pPr marL="457200" indent="-456840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Font typeface="Corbel"/>
              <a:buAutoNum type="arabicPeriod"/>
            </a:pPr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Sprawnie wykonujesz operacje sumy logicznej i iloczynu logicznego.</a:t>
            </a:r>
            <a:endParaRPr lang="en-US" sz="2000" b="0" strike="noStrike" spc="-1">
              <a:solidFill>
                <a:srgbClr val="FFFFFF"/>
              </a:solidFill>
              <a:latin typeface="Corbel"/>
            </a:endParaRPr>
          </a:p>
          <a:p>
            <a:pPr marL="457200" indent="-456840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Font typeface="Corbel"/>
              <a:buAutoNum type="arabicPeriod"/>
            </a:pPr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Potrafisz dokonać konwersji adresu z systemu binarnego na decymalny.</a:t>
            </a:r>
            <a:endParaRPr lang="en-US" sz="2000" b="0" strike="noStrike" spc="-1">
              <a:solidFill>
                <a:srgbClr val="FFFFFF"/>
              </a:solidFill>
              <a:latin typeface="Corbel"/>
            </a:endParaRPr>
          </a:p>
          <a:p>
            <a:pPr marL="457200" indent="-456840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Font typeface="Corbel"/>
              <a:buAutoNum type="arabicPeriod"/>
            </a:pPr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Wiesz czym są: adres sieci, adres rozgłoszeniowy, pula hostów.</a:t>
            </a:r>
            <a:endParaRPr lang="en-US" sz="2000" b="0" strike="noStrike" spc="-1">
              <a:solidFill>
                <a:srgbClr val="FFFFFF"/>
              </a:solidFill>
              <a:latin typeface="Corbel"/>
            </a:endParaRPr>
          </a:p>
          <a:p>
            <a:pPr marL="457200" indent="-456840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Font typeface="Corbel"/>
              <a:buAutoNum type="arabicPeriod"/>
            </a:pPr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Umiesz współdziałać w grupie poprzez wykonanie powierzonego Ci zadania.</a:t>
            </a:r>
            <a:endParaRPr lang="en-US" sz="2000" b="0" strike="noStrike" spc="-1">
              <a:solidFill>
                <a:srgbClr val="FFFFFF"/>
              </a:solidFill>
              <a:latin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395640" y="188640"/>
            <a:ext cx="2421360" cy="6274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pl-PL" sz="3600" b="0" strike="noStrike" spc="97">
                <a:solidFill>
                  <a:srgbClr val="FFFFFF"/>
                </a:solidFill>
                <a:latin typeface="Corbel"/>
              </a:rPr>
              <a:t>Ewaluacja</a:t>
            </a:r>
            <a:endParaRPr lang="en-US" sz="3600" b="0" strike="noStrike" spc="-1">
              <a:solidFill>
                <a:srgbClr val="FFFFFF"/>
              </a:solidFill>
              <a:latin typeface="Corbel"/>
            </a:endParaRPr>
          </a:p>
        </p:txBody>
      </p:sp>
      <p:graphicFrame>
        <p:nvGraphicFramePr>
          <p:cNvPr id="122" name="Table 2"/>
          <p:cNvGraphicFramePr/>
          <p:nvPr/>
        </p:nvGraphicFramePr>
        <p:xfrm>
          <a:off x="179640" y="764640"/>
          <a:ext cx="8712720" cy="5473440"/>
        </p:xfrm>
        <a:graphic>
          <a:graphicData uri="http://schemas.openxmlformats.org/drawingml/2006/table">
            <a:tbl>
              <a:tblPr/>
              <a:tblGrid>
                <a:gridCol w="2178000"/>
                <a:gridCol w="2178000"/>
                <a:gridCol w="2178000"/>
                <a:gridCol w="2178720"/>
              </a:tblGrid>
              <a:tr h="24048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strike="noStrike" spc="-1">
                          <a:solidFill>
                            <a:srgbClr val="FFFFFF"/>
                          </a:solidFill>
                          <a:latin typeface="Corbel"/>
                        </a:rPr>
                        <a:t>KRYTERIA EWALUACJI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56C5FF"/>
                      </a:solidFill>
                    </a:lnL>
                    <a:lnR w="12240">
                      <a:solidFill>
                        <a:srgbClr val="56C5FF"/>
                      </a:solidFill>
                    </a:lnR>
                    <a:lnT w="12240">
                      <a:solidFill>
                        <a:srgbClr val="56C5FF"/>
                      </a:solidFill>
                    </a:lnT>
                    <a:lnB w="12240">
                      <a:solidFill>
                        <a:srgbClr val="56C5FF"/>
                      </a:solidFill>
                    </a:lnB>
                    <a:solidFill>
                      <a:srgbClr val="56C5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strike="noStrike" spc="-1">
                          <a:solidFill>
                            <a:srgbClr val="FFFFFF"/>
                          </a:solidFill>
                          <a:latin typeface="Corbel"/>
                        </a:rPr>
                        <a:t>PUNKTACJA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56C5FF"/>
                      </a:solidFill>
                    </a:lnL>
                    <a:lnR w="12240">
                      <a:solidFill>
                        <a:srgbClr val="56C5FF"/>
                      </a:solidFill>
                    </a:lnR>
                    <a:lnT w="12240">
                      <a:solidFill>
                        <a:srgbClr val="56C5FF"/>
                      </a:solidFill>
                    </a:lnT>
                    <a:lnB w="12240">
                      <a:solidFill>
                        <a:srgbClr val="56C5FF"/>
                      </a:solidFill>
                    </a:lnB>
                    <a:solidFill>
                      <a:srgbClr val="56C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</a:tr>
              <a:tr h="54648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56C5FF"/>
                      </a:solidFill>
                    </a:lnL>
                    <a:lnR w="12240">
                      <a:solidFill>
                        <a:srgbClr val="56C5FF"/>
                      </a:solidFill>
                    </a:lnR>
                    <a:lnT w="12240">
                      <a:solidFill>
                        <a:srgbClr val="56C5FF"/>
                      </a:solidFill>
                    </a:lnT>
                    <a:lnB w="12240">
                      <a:solidFill>
                        <a:srgbClr val="56C5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2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56C5FF"/>
                      </a:solidFill>
                    </a:lnL>
                    <a:lnR w="12240">
                      <a:solidFill>
                        <a:srgbClr val="56C5FF"/>
                      </a:solidFill>
                    </a:lnR>
                    <a:lnT w="12240">
                      <a:solidFill>
                        <a:srgbClr val="56C5FF"/>
                      </a:solidFill>
                    </a:lnT>
                    <a:lnB w="12240">
                      <a:solidFill>
                        <a:srgbClr val="56C5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3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56C5FF"/>
                      </a:solidFill>
                    </a:lnL>
                    <a:lnR w="12240">
                      <a:solidFill>
                        <a:srgbClr val="56C5FF"/>
                      </a:solidFill>
                    </a:lnR>
                    <a:lnT w="12240">
                      <a:solidFill>
                        <a:srgbClr val="56C5FF"/>
                      </a:solidFill>
                    </a:lnT>
                    <a:lnB w="12240">
                      <a:solidFill>
                        <a:srgbClr val="56C5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20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Wykonanie obliczeń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56C5FF"/>
                      </a:solidFill>
                    </a:lnL>
                    <a:lnR w="12240">
                      <a:solidFill>
                        <a:srgbClr val="56C5FF"/>
                      </a:solidFill>
                    </a:lnR>
                    <a:lnT w="12240">
                      <a:solidFill>
                        <a:srgbClr val="56C5FF"/>
                      </a:solidFill>
                    </a:lnT>
                    <a:lnB w="12240">
                      <a:solidFill>
                        <a:srgbClr val="56C5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Dużo błędów w wykonanych obliczeniach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56C5FF"/>
                      </a:solidFill>
                    </a:lnL>
                    <a:lnR w="12240">
                      <a:solidFill>
                        <a:srgbClr val="56C5FF"/>
                      </a:solidFill>
                    </a:lnR>
                    <a:lnT w="12240">
                      <a:solidFill>
                        <a:srgbClr val="56C5FF"/>
                      </a:solidFill>
                    </a:lnT>
                    <a:lnB w="12240">
                      <a:solidFill>
                        <a:srgbClr val="56C5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Obliczenia wykonane w większości bezbłędnie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56C5FF"/>
                      </a:solidFill>
                    </a:lnL>
                    <a:lnR w="12240">
                      <a:solidFill>
                        <a:srgbClr val="56C5FF"/>
                      </a:solidFill>
                    </a:lnR>
                    <a:lnT w="12240">
                      <a:solidFill>
                        <a:srgbClr val="56C5FF"/>
                      </a:solidFill>
                    </a:lnT>
                    <a:lnB w="12240">
                      <a:solidFill>
                        <a:srgbClr val="56C5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Obliczenia wykonane bezbłędnie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56C5FF"/>
                      </a:solidFill>
                    </a:lnL>
                    <a:lnR w="12240">
                      <a:solidFill>
                        <a:srgbClr val="56C5FF"/>
                      </a:solidFill>
                    </a:lnR>
                    <a:lnT w="12240">
                      <a:solidFill>
                        <a:srgbClr val="56C5FF"/>
                      </a:solidFill>
                    </a:lnT>
                    <a:lnB w="12240">
                      <a:solidFill>
                        <a:srgbClr val="56C5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20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Sposób opracowania wyników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56C5FF"/>
                      </a:solidFill>
                    </a:lnL>
                    <a:lnR w="12240">
                      <a:solidFill>
                        <a:srgbClr val="56C5FF"/>
                      </a:solidFill>
                    </a:lnR>
                    <a:lnT w="12240">
                      <a:solidFill>
                        <a:srgbClr val="56C5FF"/>
                      </a:solidFill>
                    </a:lnT>
                    <a:lnB w="12240">
                      <a:solidFill>
                        <a:srgbClr val="56C5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Niska estetyka opracowanych wyników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56C5FF"/>
                      </a:solidFill>
                    </a:lnL>
                    <a:lnR w="12240">
                      <a:solidFill>
                        <a:srgbClr val="56C5FF"/>
                      </a:solidFill>
                    </a:lnR>
                    <a:lnT w="12240">
                      <a:solidFill>
                        <a:srgbClr val="56C5FF"/>
                      </a:solidFill>
                    </a:lnT>
                    <a:lnB w="12240">
                      <a:solidFill>
                        <a:srgbClr val="56C5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Wyniki opracowane w miarę estetycznie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56C5FF"/>
                      </a:solidFill>
                    </a:lnL>
                    <a:lnR w="12240">
                      <a:solidFill>
                        <a:srgbClr val="56C5FF"/>
                      </a:solidFill>
                    </a:lnR>
                    <a:lnT w="12240">
                      <a:solidFill>
                        <a:srgbClr val="56C5FF"/>
                      </a:solidFill>
                    </a:lnT>
                    <a:lnB w="12240">
                      <a:solidFill>
                        <a:srgbClr val="56C5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Wyniki opracowane w sposób estetyczny, przejrzysty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56C5FF"/>
                      </a:solidFill>
                    </a:lnL>
                    <a:lnR w="12240">
                      <a:solidFill>
                        <a:srgbClr val="56C5FF"/>
                      </a:solidFill>
                    </a:lnR>
                    <a:lnT w="12240">
                      <a:solidFill>
                        <a:srgbClr val="56C5FF"/>
                      </a:solidFill>
                    </a:lnT>
                    <a:lnB w="12240">
                      <a:solidFill>
                        <a:srgbClr val="56C5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681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Wykonanie poszczególnych adresów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56C5FF"/>
                      </a:solidFill>
                    </a:lnL>
                    <a:lnR w="12240">
                      <a:solidFill>
                        <a:srgbClr val="56C5FF"/>
                      </a:solidFill>
                    </a:lnR>
                    <a:lnT w="12240">
                      <a:solidFill>
                        <a:srgbClr val="56C5FF"/>
                      </a:solidFill>
                    </a:lnT>
                    <a:lnB w="12240">
                      <a:solidFill>
                        <a:srgbClr val="56C5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Braki w adresacji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56C5FF"/>
                      </a:solidFill>
                    </a:lnL>
                    <a:lnR w="12240">
                      <a:solidFill>
                        <a:srgbClr val="56C5FF"/>
                      </a:solidFill>
                    </a:lnR>
                    <a:lnT w="12240">
                      <a:solidFill>
                        <a:srgbClr val="56C5FF"/>
                      </a:solidFill>
                    </a:lnT>
                    <a:lnB w="12240">
                      <a:solidFill>
                        <a:srgbClr val="56C5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Adresacja poprawna, przedstawiono adres sieci, rozgłoszeniowy i pulę dostępnych adresów; w adresacji występują błędy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56C5FF"/>
                      </a:solidFill>
                    </a:lnL>
                    <a:lnR w="12240">
                      <a:solidFill>
                        <a:srgbClr val="56C5FF"/>
                      </a:solidFill>
                    </a:lnR>
                    <a:lnT w="12240">
                      <a:solidFill>
                        <a:srgbClr val="56C5FF"/>
                      </a:solidFill>
                    </a:lnT>
                    <a:lnB w="12240">
                      <a:solidFill>
                        <a:srgbClr val="56C5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Adresacja poprawna, przedstawiono adres sieci, rozgłoszeniowy i pulę dostępnych adresów; wszystkie adresy przedstawione poprawnie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56C5FF"/>
                      </a:solidFill>
                    </a:lnL>
                    <a:lnR w="12240">
                      <a:solidFill>
                        <a:srgbClr val="56C5FF"/>
                      </a:solidFill>
                    </a:lnR>
                    <a:lnT w="12240">
                      <a:solidFill>
                        <a:srgbClr val="56C5FF"/>
                      </a:solidFill>
                    </a:lnT>
                    <a:lnB w="12240">
                      <a:solidFill>
                        <a:srgbClr val="56C5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200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Opracowanie charakterystyki sieci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56C5FF"/>
                      </a:solidFill>
                    </a:lnL>
                    <a:lnR w="12240">
                      <a:solidFill>
                        <a:srgbClr val="56C5FF"/>
                      </a:solidFill>
                    </a:lnR>
                    <a:lnT w="12240">
                      <a:solidFill>
                        <a:srgbClr val="56C5FF"/>
                      </a:solidFill>
                    </a:lnT>
                    <a:lnB w="12240">
                      <a:solidFill>
                        <a:srgbClr val="56C5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Charakterystyka nie jest kompletna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56C5FF"/>
                      </a:solidFill>
                    </a:lnL>
                    <a:lnR w="12240">
                      <a:solidFill>
                        <a:srgbClr val="56C5FF"/>
                      </a:solidFill>
                    </a:lnR>
                    <a:lnT w="12240">
                      <a:solidFill>
                        <a:srgbClr val="56C5FF"/>
                      </a:solidFill>
                    </a:lnT>
                    <a:lnB w="12240">
                      <a:solidFill>
                        <a:srgbClr val="56C5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Charakterystyka kompletna, nie umieszczona w miejscu wskazanym przez prowadzącego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56C5FF"/>
                      </a:solidFill>
                    </a:lnL>
                    <a:lnR w="12240">
                      <a:solidFill>
                        <a:srgbClr val="56C5FF"/>
                      </a:solidFill>
                    </a:lnR>
                    <a:lnT w="12240">
                      <a:solidFill>
                        <a:srgbClr val="56C5FF"/>
                      </a:solidFill>
                    </a:lnT>
                    <a:lnB w="12240">
                      <a:solidFill>
                        <a:srgbClr val="56C5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Kompletna charakterystyka zamieszczona w miejscu wskazanym przez prowadzącego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56C5FF"/>
                      </a:solidFill>
                    </a:lnL>
                    <a:lnR w="12240">
                      <a:solidFill>
                        <a:srgbClr val="56C5FF"/>
                      </a:solidFill>
                    </a:lnR>
                    <a:lnT w="12240">
                      <a:solidFill>
                        <a:srgbClr val="56C5FF"/>
                      </a:solidFill>
                    </a:lnT>
                    <a:lnB w="12240">
                      <a:solidFill>
                        <a:srgbClr val="56C5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200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Współdziałanie w grupie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56C5FF"/>
                      </a:solidFill>
                    </a:lnL>
                    <a:lnR w="12240">
                      <a:solidFill>
                        <a:srgbClr val="56C5FF"/>
                      </a:solidFill>
                    </a:lnR>
                    <a:lnT w="12240">
                      <a:solidFill>
                        <a:srgbClr val="56C5FF"/>
                      </a:solidFill>
                    </a:lnT>
                    <a:lnB w="12240">
                      <a:solidFill>
                        <a:srgbClr val="56C5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Uczeń nie angażuje się w pracę grupową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56C5FF"/>
                      </a:solidFill>
                    </a:lnL>
                    <a:lnR w="12240">
                      <a:solidFill>
                        <a:srgbClr val="56C5FF"/>
                      </a:solidFill>
                    </a:lnR>
                    <a:lnT w="12240">
                      <a:solidFill>
                        <a:srgbClr val="56C5FF"/>
                      </a:solidFill>
                    </a:lnT>
                    <a:lnB w="12240">
                      <a:solidFill>
                        <a:srgbClr val="56C5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Uczeń zaangażowany w pracę grupową, wykonuje przydzielone zadania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56C5FF"/>
                      </a:solidFill>
                    </a:lnL>
                    <a:lnR w="12240">
                      <a:solidFill>
                        <a:srgbClr val="56C5FF"/>
                      </a:solidFill>
                    </a:lnR>
                    <a:lnT w="12240">
                      <a:solidFill>
                        <a:srgbClr val="56C5FF"/>
                      </a:solidFill>
                    </a:lnT>
                    <a:lnB w="12240">
                      <a:solidFill>
                        <a:srgbClr val="56C5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Uczeń zaangażowany w pracę grupową, przejawia inicjatywę, angażuje się w dyskusje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56C5FF"/>
                      </a:solidFill>
                    </a:lnL>
                    <a:lnR w="12240">
                      <a:solidFill>
                        <a:srgbClr val="56C5FF"/>
                      </a:solidFill>
                    </a:lnR>
                    <a:lnT w="12240">
                      <a:solidFill>
                        <a:srgbClr val="56C5FF"/>
                      </a:solidFill>
                    </a:lnT>
                    <a:lnB w="12240">
                      <a:solidFill>
                        <a:srgbClr val="56C5FF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3" name="Picture 1" descr="C:\Users\Tygrys\AppData\Local\Microsoft\Windows\Temporary Internet Files\Content.IE5\RWO8J5TN\clapping_hands_PNG15[1].png"/>
          <p:cNvPicPr/>
          <p:nvPr/>
        </p:nvPicPr>
        <p:blipFill>
          <a:blip r:embed="rId2" cstate="print"/>
          <a:stretch/>
        </p:blipFill>
        <p:spPr>
          <a:xfrm>
            <a:off x="7812360" y="1196640"/>
            <a:ext cx="370080" cy="370080"/>
          </a:xfrm>
          <a:prstGeom prst="rect">
            <a:avLst/>
          </a:prstGeom>
          <a:ln w="0">
            <a:noFill/>
          </a:ln>
        </p:spPr>
      </p:pic>
      <p:pic>
        <p:nvPicPr>
          <p:cNvPr id="124" name="Picture 2" descr="C:\Users\Tygrys\AppData\Local\Microsoft\Windows\Temporary Internet Files\Content.IE5\8AFMRM02\768px-Plain_smiley_yellow_simple.svg[1].png"/>
          <p:cNvPicPr/>
          <p:nvPr/>
        </p:nvPicPr>
        <p:blipFill>
          <a:blip r:embed="rId3" cstate="print"/>
          <a:stretch/>
        </p:blipFill>
        <p:spPr>
          <a:xfrm>
            <a:off x="3996000" y="1196640"/>
            <a:ext cx="332280" cy="332280"/>
          </a:xfrm>
          <a:prstGeom prst="rect">
            <a:avLst/>
          </a:prstGeom>
          <a:ln w="0">
            <a:noFill/>
          </a:ln>
        </p:spPr>
      </p:pic>
      <p:pic>
        <p:nvPicPr>
          <p:cNvPr id="125" name="Picture 3" descr="C:\Users\Tygrys\AppData\Local\Microsoft\Windows\Temporary Internet Files\Content.IE5\CXYZ8NDA\acceptation-1295324_960_720[1].png"/>
          <p:cNvPicPr/>
          <p:nvPr/>
        </p:nvPicPr>
        <p:blipFill>
          <a:blip r:embed="rId4" cstate="print"/>
          <a:stretch/>
        </p:blipFill>
        <p:spPr>
          <a:xfrm>
            <a:off x="5868000" y="1196640"/>
            <a:ext cx="332280" cy="332280"/>
          </a:xfrm>
          <a:prstGeom prst="rect">
            <a:avLst/>
          </a:prstGeom>
          <a:ln w="0">
            <a:noFill/>
          </a:ln>
        </p:spPr>
      </p:pic>
      <p:grpSp>
        <p:nvGrpSpPr>
          <p:cNvPr id="126" name="Group 3"/>
          <p:cNvGrpSpPr/>
          <p:nvPr/>
        </p:nvGrpSpPr>
        <p:grpSpPr>
          <a:xfrm>
            <a:off x="5940000" y="188640"/>
            <a:ext cx="2952000" cy="508320"/>
            <a:chOff x="5940000" y="188640"/>
            <a:chExt cx="2952000" cy="508320"/>
          </a:xfrm>
        </p:grpSpPr>
        <p:sp>
          <p:nvSpPr>
            <p:cNvPr id="127" name="CustomShape 4"/>
            <p:cNvSpPr/>
            <p:nvPr/>
          </p:nvSpPr>
          <p:spPr>
            <a:xfrm>
              <a:off x="5940000" y="188640"/>
              <a:ext cx="2952000" cy="3798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6C5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900" b="0" strike="noStrike" spc="-1">
                  <a:solidFill>
                    <a:srgbClr val="000000"/>
                  </a:solidFill>
                  <a:latin typeface="Corbel"/>
                </a:rPr>
                <a:t>Kryteria punktacji</a:t>
              </a:r>
              <a:endParaRPr lang="en-US" sz="1900" b="0" strike="noStrike" spc="-1">
                <a:latin typeface="Arial"/>
              </a:endParaRPr>
            </a:p>
          </p:txBody>
        </p:sp>
        <p:pic>
          <p:nvPicPr>
            <p:cNvPr id="128" name="Picture 2" descr="C:\Users\Tygrys\AppData\Local\Microsoft\Windows\Temporary Internet Files\Content.IE5\CXYZ8NDA\lightbulb[1].jpg"/>
            <p:cNvPicPr/>
            <p:nvPr/>
          </p:nvPicPr>
          <p:blipFill>
            <a:blip r:embed="rId5" cstate="print"/>
            <a:stretch/>
          </p:blipFill>
          <p:spPr>
            <a:xfrm>
              <a:off x="8172360" y="271440"/>
              <a:ext cx="431640" cy="42552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1142280" y="1052640"/>
            <a:ext cx="2853360" cy="6994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pl-PL" sz="3600" b="0" strike="noStrike" spc="97">
                <a:solidFill>
                  <a:srgbClr val="FFFFFF"/>
                </a:solidFill>
                <a:latin typeface="Corbel"/>
              </a:rPr>
              <a:t>Ewaluacja</a:t>
            </a:r>
            <a:endParaRPr lang="en-US" sz="3600" b="0" strike="noStrike" spc="-1">
              <a:solidFill>
                <a:srgbClr val="FFFFFF"/>
              </a:solidFill>
              <a:latin typeface="Corbel"/>
            </a:endParaRPr>
          </a:p>
        </p:txBody>
      </p:sp>
      <p:grpSp>
        <p:nvGrpSpPr>
          <p:cNvPr id="130" name="Group 2"/>
          <p:cNvGrpSpPr/>
          <p:nvPr/>
        </p:nvGrpSpPr>
        <p:grpSpPr>
          <a:xfrm>
            <a:off x="5940000" y="1124640"/>
            <a:ext cx="2952000" cy="669240"/>
            <a:chOff x="5940000" y="1124640"/>
            <a:chExt cx="2952000" cy="669240"/>
          </a:xfrm>
        </p:grpSpPr>
        <p:sp>
          <p:nvSpPr>
            <p:cNvPr id="131" name="CustomShape 3"/>
            <p:cNvSpPr/>
            <p:nvPr/>
          </p:nvSpPr>
          <p:spPr>
            <a:xfrm>
              <a:off x="5940000" y="1124640"/>
              <a:ext cx="2952000" cy="66924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6C5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900" b="0" strike="noStrike" spc="-1">
                  <a:solidFill>
                    <a:srgbClr val="000000"/>
                  </a:solidFill>
                  <a:latin typeface="Corbel"/>
                </a:rPr>
                <a:t>Kryteria </a:t>
              </a:r>
              <a:endParaRPr lang="en-US" sz="19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pl-PL" sz="1900" b="0" strike="noStrike" spc="-1">
                  <a:solidFill>
                    <a:srgbClr val="000000"/>
                  </a:solidFill>
                  <a:latin typeface="Corbel"/>
                </a:rPr>
                <a:t>oceniania</a:t>
              </a:r>
              <a:endParaRPr lang="en-US" sz="1900" b="0" strike="noStrike" spc="-1">
                <a:latin typeface="Arial"/>
              </a:endParaRPr>
            </a:p>
          </p:txBody>
        </p:sp>
        <p:pic>
          <p:nvPicPr>
            <p:cNvPr id="132" name="Picture 2" descr="C:\Users\Tygrys\AppData\Local\Microsoft\Windows\Temporary Internet Files\Content.IE5\CXYZ8NDA\lightbulb[1].jpg"/>
            <p:cNvPicPr/>
            <p:nvPr/>
          </p:nvPicPr>
          <p:blipFill>
            <a:blip r:embed="rId2" cstate="print"/>
            <a:stretch/>
          </p:blipFill>
          <p:spPr>
            <a:xfrm>
              <a:off x="8172360" y="1207440"/>
              <a:ext cx="431640" cy="425520"/>
            </a:xfrm>
            <a:prstGeom prst="rect">
              <a:avLst/>
            </a:prstGeom>
            <a:ln w="0">
              <a:noFill/>
            </a:ln>
          </p:spPr>
        </p:pic>
      </p:grpSp>
      <p:graphicFrame>
        <p:nvGraphicFramePr>
          <p:cNvPr id="133" name="Table 4"/>
          <p:cNvGraphicFramePr/>
          <p:nvPr/>
        </p:nvGraphicFramePr>
        <p:xfrm>
          <a:off x="1115640" y="1917000"/>
          <a:ext cx="6696360" cy="4104000"/>
        </p:xfrm>
        <a:graphic>
          <a:graphicData uri="http://schemas.openxmlformats.org/drawingml/2006/table">
            <a:tbl>
              <a:tblPr/>
              <a:tblGrid>
                <a:gridCol w="3348360"/>
                <a:gridCol w="3348360"/>
              </a:tblGrid>
              <a:tr h="586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strike="noStrike" spc="-1">
                          <a:solidFill>
                            <a:srgbClr val="FFFFFF"/>
                          </a:solidFill>
                          <a:latin typeface="Corbel"/>
                        </a:rPr>
                        <a:t>Punkty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6C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strike="noStrike" spc="-1">
                          <a:solidFill>
                            <a:srgbClr val="FFFFFF"/>
                          </a:solidFill>
                          <a:latin typeface="Corbel"/>
                        </a:rPr>
                        <a:t>Ocena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6C5FF"/>
                    </a:solidFill>
                  </a:tcPr>
                </a:tc>
              </a:tr>
              <a:tr h="586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&gt;=14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celujący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EAFF"/>
                    </a:solidFill>
                  </a:tcPr>
                </a:tc>
              </a:tr>
              <a:tr h="586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12-13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F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bardzo dobry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F4FF"/>
                    </a:solidFill>
                  </a:tcPr>
                </a:tc>
              </a:tr>
              <a:tr h="586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10-11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dobry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EAFF"/>
                    </a:solidFill>
                  </a:tcPr>
                </a:tc>
              </a:tr>
              <a:tr h="586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8-9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F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dostateczny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F4FF"/>
                    </a:solidFill>
                  </a:tcPr>
                </a:tc>
              </a:tr>
              <a:tr h="586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6-7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dopuszczający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EAFF"/>
                    </a:solidFill>
                  </a:tcPr>
                </a:tc>
              </a:tr>
              <a:tr h="587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&lt;6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F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niedostateczny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F4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1142280" y="380880"/>
            <a:ext cx="685944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pl-PL" sz="3600" b="0" strike="noStrike" spc="97">
                <a:solidFill>
                  <a:srgbClr val="FFFFFF"/>
                </a:solidFill>
                <a:latin typeface="Corbel"/>
              </a:rPr>
              <a:t>Wskazówki dla prowadzącego zajęcia</a:t>
            </a:r>
            <a:endParaRPr lang="en-US" sz="36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4140000" y="1700640"/>
            <a:ext cx="4725720" cy="4824000"/>
          </a:xfrm>
          <a:prstGeom prst="rect">
            <a:avLst/>
          </a:prstGeom>
          <a:solidFill>
            <a:srgbClr val="FFFFFF"/>
          </a:solidFill>
          <a:ln w="12600">
            <a:solidFill>
              <a:srgbClr val="56C5FF"/>
            </a:solidFill>
            <a:miter/>
          </a:ln>
        </p:spPr>
        <p:txBody>
          <a:bodyPr>
            <a:normAutofit fontScale="19000"/>
          </a:bodyPr>
          <a:lstStyle/>
          <a:p>
            <a:pPr marL="223920" indent="-223560" algn="just">
              <a:lnSpc>
                <a:spcPct val="170000"/>
              </a:lnSpc>
              <a:spcBef>
                <a:spcPts val="1800"/>
              </a:spcBef>
              <a:buClr>
                <a:srgbClr val="56C5FF"/>
              </a:buClr>
              <a:buFont typeface="Wingdings" charset="2"/>
              <a:buChar char=""/>
            </a:pPr>
            <a:r>
              <a:rPr lang="pl-PL" sz="2400" b="0" strike="noStrike" spc="-1">
                <a:solidFill>
                  <a:srgbClr val="000000"/>
                </a:solidFill>
                <a:latin typeface="Corbel"/>
              </a:rPr>
              <a:t>Rozpoczynając pracę z grupą nauczyciel powinien dokładnie rozpoznać możliwości danego zespołu.</a:t>
            </a:r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  <a:p>
            <a:pPr marL="223920" indent="-223560" algn="just">
              <a:lnSpc>
                <a:spcPct val="170000"/>
              </a:lnSpc>
              <a:spcBef>
                <a:spcPts val="1800"/>
              </a:spcBef>
              <a:buClr>
                <a:srgbClr val="56C5FF"/>
              </a:buClr>
              <a:buFont typeface="Wingdings" charset="2"/>
              <a:buChar char=""/>
            </a:pPr>
            <a:r>
              <a:rPr lang="pl-PL" sz="2400" b="0" strike="noStrike" spc="-1">
                <a:solidFill>
                  <a:srgbClr val="000000"/>
                </a:solidFill>
                <a:latin typeface="Corbel"/>
              </a:rPr>
              <a:t>Czas przeznaczony na realizacje tego tematu powinien zależeć od możliwości zespołu, nie jest to kryterium oceny; należy jednak zwracać uwagę czy uczniowie efektywnie wykorzystują czas na opracowywanie zadania.</a:t>
            </a:r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  <a:p>
            <a:pPr marL="223920" indent="-223560" algn="just">
              <a:lnSpc>
                <a:spcPct val="170000"/>
              </a:lnSpc>
              <a:spcBef>
                <a:spcPts val="1800"/>
              </a:spcBef>
              <a:buClr>
                <a:srgbClr val="56C5FF"/>
              </a:buClr>
              <a:buFont typeface="Wingdings" charset="2"/>
              <a:buChar char=""/>
            </a:pPr>
            <a:r>
              <a:rPr lang="pl-PL" sz="2400" b="0" strike="noStrike" spc="-1">
                <a:solidFill>
                  <a:srgbClr val="000000"/>
                </a:solidFill>
                <a:latin typeface="Corbel"/>
              </a:rPr>
              <a:t>Podział na grupy może być dokonany w oparciu </a:t>
            </a:r>
            <a:r>
              <a:t/>
            </a:r>
            <a:br/>
            <a:r>
              <a:rPr lang="pl-PL" sz="2400" b="0" strike="noStrike" spc="-1">
                <a:solidFill>
                  <a:srgbClr val="000000"/>
                </a:solidFill>
                <a:latin typeface="Corbel"/>
              </a:rPr>
              <a:t>o szereg kryteriów: zróżnicowany poziom, charakter specjalnych potrzeb, sposób komunikacji, indywidualny dobór zespołów przez  samych uczniów.</a:t>
            </a:r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pic>
        <p:nvPicPr>
          <p:cNvPr id="136" name="Picture 2"/>
          <p:cNvPicPr/>
          <p:nvPr/>
        </p:nvPicPr>
        <p:blipFill>
          <a:blip r:embed="rId2" cstate="print"/>
          <a:srcRect r="53302" b="65268"/>
          <a:stretch/>
        </p:blipFill>
        <p:spPr>
          <a:xfrm>
            <a:off x="251640" y="2349000"/>
            <a:ext cx="3632400" cy="2420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1142280" y="380880"/>
            <a:ext cx="685944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pl-PL" sz="3600" b="0" strike="noStrike" spc="97">
                <a:solidFill>
                  <a:srgbClr val="FFFFFF"/>
                </a:solidFill>
                <a:latin typeface="Corbel"/>
              </a:rPr>
              <a:t>Wskazówki dla prowadzącego zajęcia</a:t>
            </a:r>
            <a:endParaRPr lang="en-US" sz="36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4068000" y="1917000"/>
            <a:ext cx="4862520" cy="4536000"/>
          </a:xfrm>
          <a:prstGeom prst="rect">
            <a:avLst/>
          </a:prstGeom>
          <a:solidFill>
            <a:srgbClr val="FFFFFF"/>
          </a:solidFill>
          <a:ln w="12600">
            <a:solidFill>
              <a:srgbClr val="56C5FF"/>
            </a:solidFill>
            <a:miter/>
          </a:ln>
        </p:spPr>
        <p:txBody>
          <a:bodyPr>
            <a:normAutofit fontScale="77000"/>
          </a:bodyPr>
          <a:lstStyle/>
          <a:p>
            <a:pPr marL="223920" indent="-223560" algn="just">
              <a:lnSpc>
                <a:spcPct val="150000"/>
              </a:lnSpc>
              <a:spcBef>
                <a:spcPts val="1800"/>
              </a:spcBef>
              <a:buClr>
                <a:srgbClr val="56C5FF"/>
              </a:buClr>
              <a:buFont typeface="Wingdings" charset="2"/>
              <a:buChar char=""/>
            </a:pPr>
            <a:r>
              <a:rPr lang="pl-PL" sz="1800" b="0" strike="noStrike" spc="-1">
                <a:solidFill>
                  <a:srgbClr val="000000"/>
                </a:solidFill>
                <a:latin typeface="Corbel"/>
              </a:rPr>
              <a:t>Uczniowie muszą sporządzać notatki i cały czas pracować w oparciu o materiał źródłowy.</a:t>
            </a:r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  <a:p>
            <a:pPr marL="223920" indent="-223560" algn="just">
              <a:lnSpc>
                <a:spcPct val="150000"/>
              </a:lnSpc>
              <a:spcBef>
                <a:spcPts val="1800"/>
              </a:spcBef>
              <a:buClr>
                <a:srgbClr val="56C5FF"/>
              </a:buClr>
              <a:buFont typeface="Wingdings" charset="2"/>
              <a:buChar char=""/>
            </a:pPr>
            <a:r>
              <a:rPr lang="pl-PL" sz="1800" b="0" strike="noStrike" spc="-1">
                <a:solidFill>
                  <a:srgbClr val="000000"/>
                </a:solidFill>
                <a:latin typeface="Corbel"/>
              </a:rPr>
              <a:t>Ze względu na stopień komplikacji zadania rolą nauczyciela jest bardzo dokładne kontrolowanie prawidłowego przebiegu zajęć. Poprawne wykonanie wielu rezultatów częściowych wymaga bardzo dokładnych obliczeń. </a:t>
            </a:r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  <a:p>
            <a:pPr marL="223920" indent="-223560" algn="just">
              <a:lnSpc>
                <a:spcPct val="150000"/>
              </a:lnSpc>
              <a:spcBef>
                <a:spcPts val="1800"/>
              </a:spcBef>
              <a:buClr>
                <a:srgbClr val="56C5FF"/>
              </a:buClr>
              <a:buFont typeface="Wingdings" charset="2"/>
              <a:buChar char=""/>
            </a:pPr>
            <a:r>
              <a:rPr lang="pl-PL" sz="1800" b="0" strike="noStrike" spc="-1">
                <a:solidFill>
                  <a:srgbClr val="000000"/>
                </a:solidFill>
                <a:latin typeface="Corbel"/>
              </a:rPr>
              <a:t>Nauczyciel powinien przygotować adresy hostów oraz gotowe rozwiązania do porównania.</a:t>
            </a:r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</p:txBody>
      </p:sp>
      <p:pic>
        <p:nvPicPr>
          <p:cNvPr id="139" name="Picture 2"/>
          <p:cNvPicPr/>
          <p:nvPr/>
        </p:nvPicPr>
        <p:blipFill>
          <a:blip r:embed="rId2" cstate="print"/>
          <a:srcRect r="53302" b="65268"/>
          <a:stretch/>
        </p:blipFill>
        <p:spPr>
          <a:xfrm>
            <a:off x="251640" y="2349000"/>
            <a:ext cx="3632400" cy="2420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251640" y="620640"/>
            <a:ext cx="3285360" cy="6274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3500"/>
          </a:bodyPr>
          <a:lstStyle/>
          <a:p>
            <a:pPr>
              <a:lnSpc>
                <a:spcPct val="90000"/>
              </a:lnSpc>
            </a:pPr>
            <a:r>
              <a:rPr lang="pl-PL" sz="3600" b="0" strike="noStrike" spc="97">
                <a:solidFill>
                  <a:srgbClr val="FFFFFF"/>
                </a:solidFill>
                <a:latin typeface="Corbel"/>
              </a:rPr>
              <a:t>Wprowadzenie</a:t>
            </a:r>
            <a:endParaRPr lang="en-US" sz="36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251640" y="1905120"/>
            <a:ext cx="8568720" cy="4475880"/>
          </a:xfrm>
          <a:prstGeom prst="rect">
            <a:avLst/>
          </a:prstGeom>
          <a:solidFill>
            <a:srgbClr val="FFFFFF"/>
          </a:solidFill>
          <a:ln w="12600">
            <a:solidFill>
              <a:srgbClr val="56C5FF"/>
            </a:solidFill>
            <a:miter/>
          </a:ln>
        </p:spPr>
        <p:txBody>
          <a:bodyPr>
            <a:normAutofit fontScale="86500" lnSpcReduction="10000"/>
          </a:bodyPr>
          <a:lstStyle/>
          <a:p>
            <a:pPr marL="223920" indent="-223560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orbel"/>
              </a:rPr>
              <a:t>Wyobraź sobie, że </a:t>
            </a:r>
            <a:r>
              <a:rPr lang="pl-PL" sz="2400" b="1" strike="noStrike" spc="-1">
                <a:solidFill>
                  <a:srgbClr val="1374FF"/>
                </a:solidFill>
                <a:latin typeface="Corbel"/>
              </a:rPr>
              <a:t>wszystkie komputery</a:t>
            </a:r>
            <a:r>
              <a:rPr lang="pl-PL" sz="2400" b="0" strike="noStrike" spc="-1">
                <a:solidFill>
                  <a:srgbClr val="000000"/>
                </a:solidFill>
                <a:latin typeface="Corbel"/>
              </a:rPr>
              <a:t> działają </a:t>
            </a:r>
            <a:r>
              <a:rPr lang="pl-PL" sz="2400" b="1" strike="noStrike" spc="-1">
                <a:solidFill>
                  <a:srgbClr val="1374FF"/>
                </a:solidFill>
                <a:latin typeface="Corbel"/>
              </a:rPr>
              <a:t>w jednej sieci </a:t>
            </a:r>
            <a:r>
              <a:rPr lang="pl-PL" sz="2400" b="0" strike="noStrike" spc="-1">
                <a:solidFill>
                  <a:srgbClr val="000000"/>
                </a:solidFill>
                <a:latin typeface="Corbel"/>
              </a:rPr>
              <a:t>tzn. mogą się ze sobą komunikować. Jakie </a:t>
            </a:r>
            <a:r>
              <a:rPr lang="pl-PL" sz="2400" b="1" strike="noStrike" spc="-1">
                <a:solidFill>
                  <a:srgbClr val="1374FF"/>
                </a:solidFill>
                <a:latin typeface="Corbel"/>
              </a:rPr>
              <a:t>skutki</a:t>
            </a:r>
            <a:r>
              <a:rPr lang="pl-PL" sz="2400" b="0" strike="noStrike" spc="-1">
                <a:solidFill>
                  <a:srgbClr val="000000"/>
                </a:solidFill>
                <a:latin typeface="Corbel"/>
              </a:rPr>
              <a:t> mogłoby mieć takie rozwiązanie:</a:t>
            </a:r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  <a:p>
            <a:pPr marL="463680" lvl="1" indent="-231480">
              <a:lnSpc>
                <a:spcPct val="90000"/>
              </a:lnSpc>
              <a:spcBef>
                <a:spcPts val="1199"/>
              </a:spcBef>
              <a:buClr>
                <a:srgbClr val="56C5FF"/>
              </a:buClr>
              <a:buFont typeface="Arial"/>
              <a:buChar char="•"/>
            </a:pPr>
            <a:r>
              <a:rPr lang="pl-PL" sz="2000" b="1" strike="noStrike" spc="-1">
                <a:solidFill>
                  <a:srgbClr val="1374FF"/>
                </a:solidFill>
                <a:latin typeface="Corbel"/>
              </a:rPr>
              <a:t>Oszustwa na egzaminach</a:t>
            </a:r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, uczniowie wymieniający się rozwiązaniami na egzaminach.</a:t>
            </a:r>
            <a:endParaRPr lang="en-US" sz="2000" b="0" strike="noStrike" spc="-1">
              <a:solidFill>
                <a:srgbClr val="FFFFFF"/>
              </a:solidFill>
              <a:latin typeface="Corbel"/>
            </a:endParaRPr>
          </a:p>
          <a:p>
            <a:pPr marL="463680" lvl="1" indent="-231480">
              <a:lnSpc>
                <a:spcPct val="90000"/>
              </a:lnSpc>
              <a:spcBef>
                <a:spcPts val="1199"/>
              </a:spcBef>
              <a:buClr>
                <a:srgbClr val="56C5FF"/>
              </a:buClr>
              <a:buFont typeface="Arial"/>
              <a:buChar char="•"/>
            </a:pPr>
            <a:r>
              <a:rPr lang="pl-PL" sz="2000" b="1" strike="noStrike" spc="-1">
                <a:solidFill>
                  <a:srgbClr val="1374FF"/>
                </a:solidFill>
                <a:latin typeface="Corbel"/>
              </a:rPr>
              <a:t>Łatwiejszy dostęp dla hakerów.</a:t>
            </a:r>
            <a:endParaRPr lang="en-US" sz="2000" b="0" strike="noStrike" spc="-1">
              <a:solidFill>
                <a:srgbClr val="FFFFFF"/>
              </a:solidFill>
              <a:latin typeface="Corbel"/>
            </a:endParaRPr>
          </a:p>
          <a:p>
            <a:pPr marL="463680" lvl="1" indent="-231480">
              <a:lnSpc>
                <a:spcPct val="90000"/>
              </a:lnSpc>
              <a:spcBef>
                <a:spcPts val="1199"/>
              </a:spcBef>
              <a:buClr>
                <a:srgbClr val="56C5FF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Bardzo duży, ogromny ruch pakietów sieciowych prowadzący do </a:t>
            </a:r>
            <a:r>
              <a:rPr lang="pl-PL" sz="2000" b="1" strike="noStrike" spc="-1">
                <a:solidFill>
                  <a:srgbClr val="1374FF"/>
                </a:solidFill>
                <a:latin typeface="Corbel"/>
              </a:rPr>
              <a:t>przeciążenia sieci</a:t>
            </a:r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, </a:t>
            </a:r>
            <a:r>
              <a:t/>
            </a:r>
            <a:br/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do spowolnienia sieci.</a:t>
            </a:r>
            <a:endParaRPr lang="en-US" sz="2000" b="0" strike="noStrike" spc="-1">
              <a:solidFill>
                <a:srgbClr val="FFFFFF"/>
              </a:solidFill>
              <a:latin typeface="Corbel"/>
            </a:endParaRPr>
          </a:p>
          <a:p>
            <a:pPr marL="463680" lvl="1" indent="-231480">
              <a:lnSpc>
                <a:spcPct val="90000"/>
              </a:lnSpc>
              <a:spcBef>
                <a:spcPts val="1199"/>
              </a:spcBef>
              <a:buClr>
                <a:srgbClr val="56C5FF"/>
              </a:buClr>
              <a:buFont typeface="Arial"/>
              <a:buChar char="•"/>
            </a:pPr>
            <a:r>
              <a:rPr lang="pl-PL" sz="2000" b="1" strike="noStrike" spc="-1">
                <a:solidFill>
                  <a:srgbClr val="1374FF"/>
                </a:solidFill>
                <a:latin typeface="Corbel"/>
              </a:rPr>
              <a:t>Zwiększone prawdopodobieństwo utraty pakietów </a:t>
            </a:r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wysyłanych w sieci</a:t>
            </a:r>
            <a:endParaRPr lang="en-US" sz="2000" b="0" strike="noStrike" spc="-1">
              <a:solidFill>
                <a:srgbClr val="FFFFFF"/>
              </a:solidFill>
              <a:latin typeface="Corbel"/>
            </a:endParaRPr>
          </a:p>
          <a:p>
            <a:pPr marL="463680" lvl="1" indent="-231480">
              <a:lnSpc>
                <a:spcPct val="90000"/>
              </a:lnSpc>
              <a:spcBef>
                <a:spcPts val="1199"/>
              </a:spcBef>
              <a:buClr>
                <a:srgbClr val="56C5FF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Itd.</a:t>
            </a:r>
            <a:endParaRPr lang="en-US" sz="2000" b="0" strike="noStrike" spc="-1">
              <a:solidFill>
                <a:srgbClr val="FFFFFF"/>
              </a:solidFill>
              <a:latin typeface="Corbel"/>
            </a:endParaRPr>
          </a:p>
          <a:p>
            <a:pPr marL="223920" indent="-223560" algn="just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orbel"/>
              </a:rPr>
              <a:t>Aby uniknąć powyższych i wielu innych problemów dokonuje się podziału</a:t>
            </a:r>
            <a:r>
              <a:rPr lang="pl-PL" sz="2400" b="0" strike="noStrike" spc="-1">
                <a:solidFill>
                  <a:srgbClr val="92D050"/>
                </a:solidFill>
                <a:latin typeface="Corbel"/>
              </a:rPr>
              <a:t> </a:t>
            </a:r>
            <a:r>
              <a:rPr lang="pl-PL" sz="2400" b="1" strike="noStrike" spc="-1">
                <a:solidFill>
                  <a:srgbClr val="1374FF"/>
                </a:solidFill>
                <a:latin typeface="Corbel"/>
              </a:rPr>
              <a:t>sieci na podsieci</a:t>
            </a:r>
            <a:r>
              <a:rPr lang="pl-PL" sz="2400" b="0" strike="noStrike" spc="-1">
                <a:solidFill>
                  <a:srgbClr val="000000"/>
                </a:solidFill>
                <a:latin typeface="Corbel"/>
              </a:rPr>
              <a:t> . Proces ten jest nazywany </a:t>
            </a:r>
            <a:r>
              <a:rPr lang="pl-PL" sz="2400" b="1" strike="noStrike" spc="-1">
                <a:solidFill>
                  <a:srgbClr val="1374FF"/>
                </a:solidFill>
                <a:latin typeface="Corbel"/>
              </a:rPr>
              <a:t>segmentacją</a:t>
            </a:r>
            <a:r>
              <a:rPr lang="pl-PL" sz="2400" b="0" strike="noStrike" spc="-1">
                <a:solidFill>
                  <a:srgbClr val="000000"/>
                </a:solidFill>
                <a:latin typeface="Corbel"/>
              </a:rPr>
              <a:t> sieci. Utworzenie sieci ma na celu:</a:t>
            </a:r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  <a:p>
            <a:pPr marL="463680" lvl="1" indent="-231480" algn="just">
              <a:lnSpc>
                <a:spcPct val="90000"/>
              </a:lnSpc>
              <a:spcBef>
                <a:spcPts val="1199"/>
              </a:spcBef>
              <a:buClr>
                <a:srgbClr val="56C5FF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kontrolę ruchu - ograniczenia ruchu rozgłoszeniowego wewnątrz każdej podsieci,</a:t>
            </a:r>
            <a:endParaRPr lang="en-US" sz="2000" b="0" strike="noStrike" spc="-1">
              <a:solidFill>
                <a:srgbClr val="FFFFFF"/>
              </a:solidFill>
              <a:latin typeface="Corbel"/>
            </a:endParaRPr>
          </a:p>
          <a:p>
            <a:pPr marL="463680" lvl="1" indent="-231480" algn="just">
              <a:lnSpc>
                <a:spcPct val="90000"/>
              </a:lnSpc>
              <a:spcBef>
                <a:spcPts val="1199"/>
              </a:spcBef>
              <a:buClr>
                <a:srgbClr val="56C5FF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zmniejszenie ruchu w sieci - co oznacza poprawę jej wydajności).</a:t>
            </a:r>
            <a:endParaRPr lang="en-US" sz="20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4" name="Picture 18" descr="Web Networking Earth - Free image on Pixabay"/>
          <p:cNvPicPr/>
          <p:nvPr/>
        </p:nvPicPr>
        <p:blipFill>
          <a:blip r:embed="rId3" cstate="print"/>
          <a:stretch/>
        </p:blipFill>
        <p:spPr>
          <a:xfrm>
            <a:off x="5292000" y="332640"/>
            <a:ext cx="3473280" cy="1439640"/>
          </a:xfrm>
          <a:prstGeom prst="rect">
            <a:avLst/>
          </a:prstGeom>
          <a:ln w="0">
            <a:noFill/>
          </a:ln>
        </p:spPr>
      </p:pic>
      <p:sp>
        <p:nvSpPr>
          <p:cNvPr id="95" name="CustomShape 7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179640" y="1412640"/>
            <a:ext cx="2808000" cy="4032000"/>
          </a:xfrm>
          <a:prstGeom prst="rect">
            <a:avLst/>
          </a:prstGeom>
          <a:solidFill>
            <a:srgbClr val="FFFFFF"/>
          </a:solidFill>
          <a:ln w="12600">
            <a:solidFill>
              <a:srgbClr val="56C5FF"/>
            </a:solidFill>
            <a:miter/>
          </a:ln>
        </p:spPr>
        <p:txBody>
          <a:bodyPr anchor="b">
            <a:normAutofit fontScale="94500" lnSpcReduction="10000"/>
          </a:bodyPr>
          <a:lstStyle/>
          <a:p>
            <a:pPr algn="ctr">
              <a:lnSpc>
                <a:spcPct val="90000"/>
              </a:lnSpc>
            </a:pPr>
            <a:r>
              <a:rPr lang="pl-PL" sz="2800" b="1" strike="noStrike" spc="97">
                <a:solidFill>
                  <a:srgbClr val="1374FF"/>
                </a:solidFill>
                <a:latin typeface="Corbel"/>
              </a:rPr>
              <a:t>SEGMENTACJA</a:t>
            </a:r>
            <a:r>
              <a:t/>
            </a:r>
            <a:br/>
            <a:r>
              <a:rPr lang="pl-PL" sz="2800" b="1" strike="noStrike" spc="97">
                <a:solidFill>
                  <a:srgbClr val="1374FF"/>
                </a:solidFill>
                <a:latin typeface="Corbel"/>
              </a:rPr>
              <a:t>SIECI</a:t>
            </a:r>
            <a:r>
              <a:t/>
            </a:r>
            <a:br/>
            <a:r>
              <a:t/>
            </a:r>
            <a:br/>
            <a:r>
              <a:rPr lang="pl-PL" sz="2800" b="1" strike="noStrike" spc="97">
                <a:solidFill>
                  <a:srgbClr val="000000"/>
                </a:solidFill>
                <a:latin typeface="Corbel"/>
              </a:rPr>
              <a:t>segmenty sieci są jak pojedyncze numery domów na tej samej ulicy, w tym samym mieście, w tym samym kraju.</a:t>
            </a:r>
            <a:endParaRPr lang="en-US" sz="28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1115640" y="6165360"/>
            <a:ext cx="7848360" cy="4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IN" sz="1100" b="0" i="1" strike="noStrike" spc="-1">
                <a:solidFill>
                  <a:srgbClr val="FFFFFF"/>
                </a:solidFill>
                <a:latin typeface="Corbel"/>
              </a:rPr>
              <a:t>https://www.computernetworkingnotes.com/ccna-study-guide/network-address-basic-concepts-explained-with-examples.html</a:t>
            </a:r>
            <a:endParaRPr lang="en-US" sz="1100" b="0" strike="noStrike" spc="-1">
              <a:latin typeface="Arial"/>
            </a:endParaRPr>
          </a:p>
        </p:txBody>
      </p:sp>
      <p:pic>
        <p:nvPicPr>
          <p:cNvPr id="98" name="Picture 2"/>
          <p:cNvPicPr/>
          <p:nvPr/>
        </p:nvPicPr>
        <p:blipFill>
          <a:blip r:embed="rId2" cstate="print"/>
          <a:srcRect r="5309"/>
          <a:stretch/>
        </p:blipFill>
        <p:spPr>
          <a:xfrm>
            <a:off x="3204000" y="404640"/>
            <a:ext cx="5772240" cy="5609880"/>
          </a:xfrm>
          <a:prstGeom prst="rect">
            <a:avLst/>
          </a:prstGeom>
          <a:ln w="9525">
            <a:noFill/>
          </a:ln>
        </p:spPr>
      </p:pic>
      <p:sp>
        <p:nvSpPr>
          <p:cNvPr id="99" name="CustomShape 3"/>
          <p:cNvSpPr/>
          <p:nvPr/>
        </p:nvSpPr>
        <p:spPr>
          <a:xfrm>
            <a:off x="-137160" y="260640"/>
            <a:ext cx="354312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0" strike="noStrike" spc="-1">
                <a:solidFill>
                  <a:srgbClr val="FFFFFF"/>
                </a:solidFill>
                <a:latin typeface="Corbel"/>
              </a:rPr>
              <a:t>Wprowadzenie</a:t>
            </a:r>
            <a:endParaRPr lang="en-U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3600" b="0" strike="noStrike" spc="-1">
                <a:solidFill>
                  <a:srgbClr val="FFFFFF"/>
                </a:solidFill>
                <a:latin typeface="Corbel"/>
              </a:rPr>
              <a:t>- c.d</a:t>
            </a: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395640" y="620640"/>
            <a:ext cx="3888000" cy="1079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600" b="0" strike="noStrike" spc="97">
                <a:solidFill>
                  <a:srgbClr val="FFFFFF"/>
                </a:solidFill>
                <a:latin typeface="Corbel"/>
              </a:rPr>
              <a:t>Wprowadzenie </a:t>
            </a:r>
            <a:r>
              <a:t/>
            </a:r>
            <a:br/>
            <a:r>
              <a:rPr lang="pl-PL" sz="3600" b="0" strike="noStrike" spc="97">
                <a:solidFill>
                  <a:srgbClr val="FFFFFF"/>
                </a:solidFill>
                <a:latin typeface="Corbel"/>
              </a:rPr>
              <a:t>– ciąg dalszy</a:t>
            </a:r>
            <a:endParaRPr lang="en-US" sz="36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323640" y="1845000"/>
            <a:ext cx="8424720" cy="4204440"/>
          </a:xfrm>
          <a:prstGeom prst="rect">
            <a:avLst/>
          </a:prstGeom>
          <a:solidFill>
            <a:srgbClr val="FFFFFF"/>
          </a:solidFill>
          <a:ln>
            <a:solidFill>
              <a:srgbClr val="56C5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Posiadając wiedzę o adresowaniu sieciowym oraz o przeliczeniach pomiędzy systemami liczbowymi nauczysz się tym razem dzielić dużą sieć na mniejsze podsieci czyli wykonywać proces </a:t>
            </a:r>
            <a:r>
              <a:rPr lang="pl-PL" sz="2000" b="1" strike="noStrike" spc="-1">
                <a:solidFill>
                  <a:srgbClr val="1374FF"/>
                </a:solidFill>
                <a:latin typeface="Corbel"/>
              </a:rPr>
              <a:t>segmentacji sieci</a:t>
            </a:r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. </a:t>
            </a:r>
            <a:endParaRPr lang="en-US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en-US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Efektami Twojej pracy będą:</a:t>
            </a:r>
            <a:endParaRPr lang="en-US" sz="2000" b="0" strike="noStrike" spc="-1">
              <a:latin typeface="Arial"/>
            </a:endParaRPr>
          </a:p>
          <a:p>
            <a:pPr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Twoja wiedza i umiejętność wykonywania segmentacji sieci,</a:t>
            </a:r>
            <a:endParaRPr lang="en-US" sz="2000" b="0" strike="noStrike" spc="-1">
              <a:latin typeface="Arial"/>
            </a:endParaRPr>
          </a:p>
          <a:p>
            <a:pPr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gotowy, całościowy projekt podziału wybranej sieci komputerowej w oparciu o adres danej sieci.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02" name="Picture 18" descr="Web Networking Earth - Free image on Pixabay"/>
          <p:cNvPicPr/>
          <p:nvPr/>
        </p:nvPicPr>
        <p:blipFill>
          <a:blip r:embed="rId2" cstate="print"/>
          <a:stretch/>
        </p:blipFill>
        <p:spPr>
          <a:xfrm>
            <a:off x="5292000" y="332640"/>
            <a:ext cx="3473280" cy="143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67640" y="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pl-PL" sz="3600" b="0" strike="noStrike" spc="97">
                <a:solidFill>
                  <a:srgbClr val="FFFFFF"/>
                </a:solidFill>
                <a:latin typeface="Corbel"/>
              </a:rPr>
              <a:t>Zadanie</a:t>
            </a:r>
            <a:endParaRPr lang="en-US" sz="36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467640" y="1412640"/>
            <a:ext cx="8229240" cy="4680000"/>
          </a:xfrm>
          <a:prstGeom prst="rect">
            <a:avLst/>
          </a:prstGeom>
          <a:solidFill>
            <a:srgbClr val="FFFFFF"/>
          </a:solidFill>
          <a:ln w="12600">
            <a:solidFill>
              <a:srgbClr val="56C5FF"/>
            </a:solidFill>
            <a:miter/>
          </a:ln>
        </p:spPr>
        <p:txBody>
          <a:bodyPr>
            <a:noAutofit/>
          </a:bodyPr>
          <a:lstStyle/>
          <a:p>
            <a:pPr marL="223920" indent="-223560" algn="just">
              <a:lnSpc>
                <a:spcPct val="114000"/>
              </a:lnSpc>
              <a:spcBef>
                <a:spcPts val="1800"/>
              </a:spcBef>
              <a:tabLst>
                <a:tab pos="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	Od dostawcy Internetu szerokopasmowego </a:t>
            </a:r>
            <a:r>
              <a:rPr lang="pl-PL" sz="2000" b="0" u="sng" strike="noStrike" spc="-1">
                <a:solidFill>
                  <a:srgbClr val="000000"/>
                </a:solidFill>
                <a:uFillTx/>
                <a:latin typeface="Corbel"/>
              </a:rPr>
              <a:t>otrzymujesz adres </a:t>
            </a:r>
            <a:r>
              <a:t/>
            </a:r>
            <a:br/>
            <a:r>
              <a:rPr lang="pl-PL" sz="2000" b="0" u="sng" strike="noStrike" spc="-1">
                <a:solidFill>
                  <a:srgbClr val="000000"/>
                </a:solidFill>
                <a:uFillTx/>
                <a:latin typeface="Corbel"/>
              </a:rPr>
              <a:t>do wykorzystania przez twoją sieć</a:t>
            </a:r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. </a:t>
            </a:r>
            <a:r>
              <a:rPr lang="pl-PL" sz="2000" b="0" strike="noStrike" spc="-1">
                <a:solidFill>
                  <a:srgbClr val="1374FF"/>
                </a:solidFill>
                <a:latin typeface="Corbel"/>
              </a:rPr>
              <a:t>Chcesz wydzielić </a:t>
            </a:r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w tej całej, dużej sieci </a:t>
            </a:r>
            <a:r>
              <a:t/>
            </a:r>
            <a:br/>
            <a:r>
              <a:rPr lang="pl-PL" sz="2000" b="0" strike="noStrike" spc="-1">
                <a:solidFill>
                  <a:srgbClr val="1374FF"/>
                </a:solidFill>
                <a:latin typeface="Corbel"/>
              </a:rPr>
              <a:t>2 mniejsze odrębne podsieci </a:t>
            </a:r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czyli dokonać segmentacji sieci. Podsieci </a:t>
            </a:r>
            <a:r>
              <a:t/>
            </a:r>
            <a:br/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np. jedna na dom, druga na biuro mają mieć osobną adresację. Ważne, </a:t>
            </a:r>
            <a:r>
              <a:t/>
            </a:r>
            <a:br/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że komputery w tych podsieciach nie mogą się „widzieć”, tzn. aby nie było między nimi możliwości komunikacji. Wykonaj wszystkie obliczenia aby </a:t>
            </a:r>
            <a:r>
              <a:rPr lang="pl-PL" sz="2000" b="0" u="sng" strike="noStrike" spc="-1">
                <a:solidFill>
                  <a:srgbClr val="000000"/>
                </a:solidFill>
                <a:uFillTx/>
                <a:latin typeface="Corbel"/>
              </a:rPr>
              <a:t>poznać adresy tych podsieci, znaleźć adresy rozgłoszeniowe, określić ilość hostów oraz wskazać pulę adresów </a:t>
            </a:r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możliwych do wykorzystania czyli dostępnych adresów w każdej podsieci.</a:t>
            </a:r>
            <a:endParaRPr lang="en-US" sz="2000" b="0" strike="noStrike" spc="-1">
              <a:solidFill>
                <a:srgbClr val="FFFFFF"/>
              </a:solidFill>
              <a:latin typeface="Corbel"/>
            </a:endParaRPr>
          </a:p>
          <a:p>
            <a:pPr marL="223920" indent="-223560" algn="just">
              <a:lnSpc>
                <a:spcPct val="114000"/>
              </a:lnSpc>
              <a:spcBef>
                <a:spcPts val="1800"/>
              </a:spcBef>
              <a:tabLst>
                <a:tab pos="0" algn="l"/>
              </a:tabLst>
            </a:pPr>
            <a:r>
              <a:rPr lang="pl-PL" sz="2000" b="1" strike="noStrike" spc="-1">
                <a:solidFill>
                  <a:srgbClr val="56C5FF"/>
                </a:solidFill>
                <a:latin typeface="Corbel"/>
              </a:rPr>
              <a:t>	</a:t>
            </a:r>
            <a:r>
              <a:rPr lang="pl-PL" sz="2000" b="1" strike="noStrike" spc="-1">
                <a:solidFill>
                  <a:srgbClr val="1374FF"/>
                </a:solidFill>
                <a:latin typeface="Corbel"/>
              </a:rPr>
              <a:t>Efektem wykonania </a:t>
            </a:r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tego zadania będzie przedstawienie pełnej informacji dotyczącej sieci, zapisanej w formie </a:t>
            </a:r>
            <a:r>
              <a:rPr lang="pl-PL" sz="2000" b="1" strike="noStrike" spc="-1">
                <a:solidFill>
                  <a:srgbClr val="1374FF"/>
                </a:solidFill>
                <a:latin typeface="Corbel"/>
              </a:rPr>
              <a:t>tabeli: Charakterystyka sieci</a:t>
            </a:r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.</a:t>
            </a:r>
            <a:endParaRPr lang="en-US" sz="2000" b="0" strike="noStrike" spc="-1">
              <a:solidFill>
                <a:srgbClr val="FFFFFF"/>
              </a:solidFill>
              <a:latin typeface="Corbel"/>
            </a:endParaRPr>
          </a:p>
          <a:p>
            <a:pPr algn="just">
              <a:lnSpc>
                <a:spcPct val="114000"/>
              </a:lnSpc>
              <a:spcBef>
                <a:spcPts val="1800"/>
              </a:spcBef>
              <a:tabLst>
                <a:tab pos="0" algn="l"/>
              </a:tabLst>
            </a:pPr>
            <a:endParaRPr lang="en-US" sz="2000" b="0" strike="noStrike" spc="-1">
              <a:solidFill>
                <a:srgbClr val="FFFFFF"/>
              </a:solidFill>
              <a:latin typeface="Corbel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323640" y="188640"/>
            <a:ext cx="1989360" cy="6274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pl-PL" sz="3600" b="0" strike="noStrike" spc="97">
                <a:solidFill>
                  <a:srgbClr val="FFFFFF"/>
                </a:solidFill>
                <a:latin typeface="Corbel"/>
              </a:rPr>
              <a:t>Zadanie</a:t>
            </a:r>
            <a:endParaRPr lang="en-US" sz="36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251640" y="836640"/>
            <a:ext cx="8640720" cy="5760360"/>
          </a:xfrm>
          <a:prstGeom prst="rect">
            <a:avLst/>
          </a:prstGeom>
          <a:solidFill>
            <a:srgbClr val="FFFFFF"/>
          </a:solidFill>
          <a:ln w="12600">
            <a:solidFill>
              <a:srgbClr val="56C5FF"/>
            </a:solidFill>
            <a:miter/>
          </a:ln>
        </p:spPr>
        <p:txBody>
          <a:bodyPr>
            <a:normAutofit/>
          </a:bodyPr>
          <a:lstStyle/>
          <a:p>
            <a:pPr marL="223920" indent="-223560" algn="just">
              <a:lnSpc>
                <a:spcPct val="114000"/>
              </a:lnSpc>
              <a:spcBef>
                <a:spcPts val="1800"/>
              </a:spcBef>
              <a:tabLst>
                <a:tab pos="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Corbel"/>
              </a:rPr>
              <a:t>	</a:t>
            </a:r>
            <a:r>
              <a:rPr lang="pl-PL" sz="2400" b="0" u="sng" strike="noStrike" spc="-1">
                <a:solidFill>
                  <a:srgbClr val="000000"/>
                </a:solidFill>
                <a:uFillTx/>
                <a:latin typeface="Corbel"/>
              </a:rPr>
              <a:t>Opracuj Charakterystykę sieci (rozwiązanie) wg poniższej tabeli</a:t>
            </a:r>
            <a:r>
              <a:rPr lang="pl-PL" sz="2400" b="0" strike="noStrike" spc="-1">
                <a:solidFill>
                  <a:srgbClr val="000000"/>
                </a:solidFill>
                <a:latin typeface="Corbel"/>
              </a:rPr>
              <a:t>, możesz użyć także innej formy cyfrowej, musi być ona przejrzysta i zawierać wszystkie informacje niezbędne </a:t>
            </a:r>
            <a:r>
              <a:t/>
            </a:r>
            <a:br/>
            <a:r>
              <a:rPr lang="pl-PL" sz="2400" b="0" strike="noStrike" spc="-1">
                <a:solidFill>
                  <a:srgbClr val="000000"/>
                </a:solidFill>
                <a:latin typeface="Corbel"/>
              </a:rPr>
              <a:t>do scharakteryzowania sieci</a:t>
            </a:r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  <a:p>
            <a:pPr marL="223920" indent="-223560">
              <a:lnSpc>
                <a:spcPct val="114000"/>
              </a:lnSpc>
              <a:spcBef>
                <a:spcPts val="1800"/>
              </a:spcBef>
              <a:tabLst>
                <a:tab pos="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Corbel"/>
              </a:rPr>
              <a:t>Tabela: </a:t>
            </a:r>
            <a:r>
              <a:rPr lang="pl-PL" sz="2400" b="1" strike="noStrike" spc="-1">
                <a:solidFill>
                  <a:srgbClr val="000000"/>
                </a:solidFill>
                <a:latin typeface="Corbel"/>
              </a:rPr>
              <a:t>Charakterystyka sieci</a:t>
            </a:r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  <a:p>
            <a:pPr>
              <a:lnSpc>
                <a:spcPct val="114000"/>
              </a:lnSpc>
              <a:spcBef>
                <a:spcPts val="1800"/>
              </a:spcBef>
              <a:tabLst>
                <a:tab pos="0" algn="l"/>
              </a:tabLst>
            </a:pPr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  <a:p>
            <a:pPr>
              <a:lnSpc>
                <a:spcPct val="114000"/>
              </a:lnSpc>
              <a:spcBef>
                <a:spcPts val="1800"/>
              </a:spcBef>
              <a:tabLst>
                <a:tab pos="0" algn="l"/>
              </a:tabLst>
            </a:pPr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  <a:p>
            <a:pPr>
              <a:lnSpc>
                <a:spcPct val="114000"/>
              </a:lnSpc>
              <a:spcBef>
                <a:spcPts val="1800"/>
              </a:spcBef>
              <a:tabLst>
                <a:tab pos="0" algn="l"/>
              </a:tabLst>
            </a:pPr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  <a:p>
            <a:pPr marL="223920" indent="-223560">
              <a:lnSpc>
                <a:spcPct val="114000"/>
              </a:lnSpc>
              <a:spcBef>
                <a:spcPts val="1800"/>
              </a:spcBef>
              <a:tabLst>
                <a:tab pos="0" algn="l"/>
              </a:tabLst>
            </a:pPr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  <p:graphicFrame>
        <p:nvGraphicFramePr>
          <p:cNvPr id="107" name="Table 3"/>
          <p:cNvGraphicFramePr/>
          <p:nvPr/>
        </p:nvGraphicFramePr>
        <p:xfrm>
          <a:off x="467640" y="3645000"/>
          <a:ext cx="8352720" cy="2538768"/>
        </p:xfrm>
        <a:graphic>
          <a:graphicData uri="http://schemas.openxmlformats.org/drawingml/2006/table">
            <a:tbl>
              <a:tblPr/>
              <a:tblGrid>
                <a:gridCol w="1392120"/>
                <a:gridCol w="1948680"/>
                <a:gridCol w="1670400"/>
                <a:gridCol w="1670400"/>
                <a:gridCol w="1671120"/>
              </a:tblGrid>
              <a:tr h="56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2400" b="1" strike="noStrike" spc="-1">
                          <a:solidFill>
                            <a:srgbClr val="FFFFFF"/>
                          </a:solidFill>
                          <a:latin typeface="Corbel"/>
                        </a:rPr>
                        <a:t>Adres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6C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Adres rozgłoszeni owy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6C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Ilość hostów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6C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Adres pierwszego hosta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6C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 strike="noStrike" spc="-1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Adres ostatniego hosta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6C5FF"/>
                    </a:solidFill>
                  </a:tcPr>
                </a:tc>
              </a:tr>
              <a:tr h="45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Całej sieci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EAFF"/>
                    </a:solidFill>
                  </a:tcPr>
                </a:tc>
              </a:tr>
              <a:tr h="752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Podsieci nr 1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F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F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F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F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F4FF"/>
                    </a:solidFill>
                  </a:tcPr>
                </a:tc>
              </a:tr>
              <a:tr h="753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Podsieci nr 2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EAFF"/>
                    </a:solidFill>
                  </a:tcPr>
                </a:tc>
              </a:tr>
            </a:tbl>
          </a:graphicData>
        </a:graphic>
      </p:graphicFrame>
      <p:grpSp>
        <p:nvGrpSpPr>
          <p:cNvPr id="108" name="Group 4"/>
          <p:cNvGrpSpPr/>
          <p:nvPr/>
        </p:nvGrpSpPr>
        <p:grpSpPr>
          <a:xfrm>
            <a:off x="3276000" y="260640"/>
            <a:ext cx="5651280" cy="638280"/>
            <a:chOff x="3276000" y="260640"/>
            <a:chExt cx="5651280" cy="638280"/>
          </a:xfrm>
        </p:grpSpPr>
        <p:sp>
          <p:nvSpPr>
            <p:cNvPr id="109" name="CustomShape 5"/>
            <p:cNvSpPr/>
            <p:nvPr/>
          </p:nvSpPr>
          <p:spPr>
            <a:xfrm>
              <a:off x="3276000" y="260640"/>
              <a:ext cx="5651280" cy="63828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6C5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800" b="0" strike="noStrike" spc="-1">
                  <a:solidFill>
                    <a:srgbClr val="000000"/>
                  </a:solidFill>
                  <a:latin typeface="Corbel"/>
                </a:rPr>
                <a:t>Jak powinno wyglądać gotowe rozwiązanie zadania</a:t>
              </a:r>
              <a:endParaRPr lang="en-US" sz="1800" b="0" strike="noStrike" spc="-1">
                <a:latin typeface="Arial"/>
              </a:endParaRPr>
            </a:p>
          </p:txBody>
        </p:sp>
        <p:pic>
          <p:nvPicPr>
            <p:cNvPr id="110" name="Picture 2" descr="C:\Users\Tygrys\AppData\Local\Microsoft\Windows\Temporary Internet Files\Content.IE5\CXYZ8NDA\lightbulb[1].jpg"/>
            <p:cNvPicPr/>
            <p:nvPr/>
          </p:nvPicPr>
          <p:blipFill>
            <a:blip r:embed="rId2" cstate="print"/>
            <a:stretch/>
          </p:blipFill>
          <p:spPr>
            <a:xfrm>
              <a:off x="8460360" y="274320"/>
              <a:ext cx="287640" cy="32580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611640" y="188640"/>
            <a:ext cx="1845360" cy="7714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pl-PL" sz="3600" b="0" strike="noStrike" spc="97">
                <a:solidFill>
                  <a:srgbClr val="FFFFFF"/>
                </a:solidFill>
                <a:latin typeface="Corbel"/>
              </a:rPr>
              <a:t>Proces</a:t>
            </a:r>
            <a:endParaRPr lang="en-US" sz="36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539640" y="980640"/>
            <a:ext cx="7992360" cy="5688360"/>
          </a:xfrm>
          <a:prstGeom prst="rect">
            <a:avLst/>
          </a:prstGeom>
          <a:solidFill>
            <a:srgbClr val="FFFFFF"/>
          </a:solidFill>
          <a:ln w="12600">
            <a:solidFill>
              <a:srgbClr val="56C5FF"/>
            </a:solidFill>
            <a:miter/>
          </a:ln>
        </p:spPr>
        <p:txBody>
          <a:bodyPr>
            <a:normAutofit fontScale="78500" lnSpcReduction="20000"/>
          </a:bodyPr>
          <a:lstStyle/>
          <a:p>
            <a:pPr marL="514440" indent="-514080">
              <a:lnSpc>
                <a:spcPct val="134000"/>
              </a:lnSpc>
              <a:spcBef>
                <a:spcPts val="1800"/>
              </a:spcBef>
              <a:buClr>
                <a:srgbClr val="56C5FF"/>
              </a:buClr>
              <a:buFont typeface="Corbel"/>
              <a:buAutoNum type="arabicPeriod"/>
            </a:pPr>
            <a:r>
              <a:rPr lang="pl-PL" sz="2400" b="0" strike="noStrike" spc="-1">
                <a:solidFill>
                  <a:srgbClr val="000000"/>
                </a:solidFill>
                <a:latin typeface="Corbel"/>
              </a:rPr>
              <a:t>Pracujesz w grupach, każda grupa powinna rozdzielić zadania pomiędzy siebie tak, aby każdy miał udział w opracowaniu efektu końcowego.</a:t>
            </a:r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  <a:p>
            <a:pPr marL="514440" indent="-514080">
              <a:lnSpc>
                <a:spcPct val="134000"/>
              </a:lnSpc>
              <a:spcBef>
                <a:spcPts val="1800"/>
              </a:spcBef>
              <a:buClr>
                <a:srgbClr val="56C5FF"/>
              </a:buClr>
              <a:buFont typeface="Corbel"/>
              <a:buAutoNum type="arabicPeriod"/>
            </a:pPr>
            <a:r>
              <a:rPr lang="pl-PL" sz="2400" b="0" strike="noStrike" spc="-1">
                <a:solidFill>
                  <a:srgbClr val="000000"/>
                </a:solidFill>
                <a:latin typeface="Corbel"/>
              </a:rPr>
              <a:t>Aby w pełni wykonać zadanie musisz wykonać kolejne etapy – rezultaty częściowe, obliczenia zapisuj w edytorze tekstu lub na kartkach papieru:</a:t>
            </a:r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  <a:p>
            <a:pPr marL="914400" lvl="1" indent="-514080">
              <a:lnSpc>
                <a:spcPct val="134000"/>
              </a:lnSpc>
              <a:spcBef>
                <a:spcPts val="1199"/>
              </a:spcBef>
              <a:buClr>
                <a:srgbClr val="56C5FF"/>
              </a:buClr>
              <a:buFont typeface="Corbel"/>
              <a:buAutoNum type="arabicPeriod"/>
            </a:pPr>
            <a:r>
              <a:rPr lang="pl-PL" sz="2000" b="0" u="sng" strike="noStrike" spc="-1">
                <a:solidFill>
                  <a:srgbClr val="000000"/>
                </a:solidFill>
                <a:uFillTx/>
                <a:latin typeface="Corbel"/>
              </a:rPr>
              <a:t>Zamień </a:t>
            </a:r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otrzymany od nauczyciela </a:t>
            </a:r>
            <a:r>
              <a:rPr lang="pl-PL" sz="2000" b="0" u="sng" strike="noStrike" spc="-1">
                <a:solidFill>
                  <a:srgbClr val="000000"/>
                </a:solidFill>
                <a:uFillTx/>
                <a:latin typeface="Corbel"/>
              </a:rPr>
              <a:t>adres decymalny sieci na binarny</a:t>
            </a:r>
            <a:endParaRPr lang="en-US" sz="2000" b="0" strike="noStrike" spc="-1">
              <a:solidFill>
                <a:srgbClr val="FFFFFF"/>
              </a:solidFill>
              <a:latin typeface="Corbel"/>
            </a:endParaRPr>
          </a:p>
          <a:p>
            <a:pPr marL="914400" lvl="1" indent="-514080">
              <a:lnSpc>
                <a:spcPct val="134000"/>
              </a:lnSpc>
              <a:spcBef>
                <a:spcPts val="1199"/>
              </a:spcBef>
              <a:buClr>
                <a:srgbClr val="56C5FF"/>
              </a:buClr>
              <a:buFont typeface="Corbel"/>
              <a:buAutoNum type="arabicPeriod"/>
            </a:pPr>
            <a:r>
              <a:rPr lang="pl-PL" sz="2000" b="0" u="sng" strike="noStrike" spc="-1">
                <a:solidFill>
                  <a:srgbClr val="000000"/>
                </a:solidFill>
                <a:uFillTx/>
                <a:latin typeface="Corbel"/>
              </a:rPr>
              <a:t>Zapisz binarnie maskę </a:t>
            </a:r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sieci</a:t>
            </a:r>
            <a:endParaRPr lang="en-US" sz="2000" b="0" strike="noStrike" spc="-1">
              <a:solidFill>
                <a:srgbClr val="FFFFFF"/>
              </a:solidFill>
              <a:latin typeface="Corbel"/>
            </a:endParaRPr>
          </a:p>
          <a:p>
            <a:pPr marL="914400" lvl="1" indent="-514080">
              <a:lnSpc>
                <a:spcPct val="134000"/>
              </a:lnSpc>
              <a:spcBef>
                <a:spcPts val="1199"/>
              </a:spcBef>
              <a:buClr>
                <a:srgbClr val="56C5FF"/>
              </a:buClr>
              <a:buFont typeface="Corbel"/>
              <a:buAutoNum type="arabicPeriod"/>
            </a:pPr>
            <a:r>
              <a:rPr lang="pl-PL" sz="2000" b="0" u="sng" strike="noStrike" spc="-1">
                <a:solidFill>
                  <a:srgbClr val="000000"/>
                </a:solidFill>
                <a:uFillTx/>
                <a:latin typeface="Corbel"/>
              </a:rPr>
              <a:t>Oblicz adres całej sieci</a:t>
            </a:r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, do której należy host</a:t>
            </a:r>
            <a:endParaRPr lang="en-US" sz="2000" b="0" strike="noStrike" spc="-1">
              <a:solidFill>
                <a:srgbClr val="FFFFFF"/>
              </a:solidFill>
              <a:latin typeface="Corbel"/>
            </a:endParaRPr>
          </a:p>
          <a:p>
            <a:pPr marL="914400" lvl="1" indent="-514080">
              <a:lnSpc>
                <a:spcPct val="134000"/>
              </a:lnSpc>
              <a:spcBef>
                <a:spcPts val="1199"/>
              </a:spcBef>
              <a:buClr>
                <a:srgbClr val="56C5FF"/>
              </a:buClr>
              <a:buFont typeface="Corbel"/>
              <a:buAutoNum type="arabicPeriod"/>
            </a:pPr>
            <a:r>
              <a:rPr lang="pl-PL" sz="2000" b="0" u="sng" strike="noStrike" spc="-1">
                <a:solidFill>
                  <a:srgbClr val="000000"/>
                </a:solidFill>
                <a:uFillTx/>
                <a:latin typeface="Corbel"/>
              </a:rPr>
              <a:t>Oblicz adres rozgłoszeniowy </a:t>
            </a:r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w sieci</a:t>
            </a:r>
            <a:endParaRPr lang="en-US" sz="2000" b="0" strike="noStrike" spc="-1">
              <a:solidFill>
                <a:srgbClr val="FFFFFF"/>
              </a:solidFill>
              <a:latin typeface="Corbel"/>
            </a:endParaRPr>
          </a:p>
          <a:p>
            <a:pPr marL="914400" lvl="1" indent="-514080">
              <a:lnSpc>
                <a:spcPct val="134000"/>
              </a:lnSpc>
              <a:spcBef>
                <a:spcPts val="1199"/>
              </a:spcBef>
              <a:buClr>
                <a:srgbClr val="56C5FF"/>
              </a:buClr>
              <a:buFont typeface="Corbel"/>
              <a:buAutoNum type="arabicPeriod"/>
            </a:pPr>
            <a:r>
              <a:rPr lang="pl-PL" sz="2000" b="0" u="sng" strike="noStrike" spc="-1">
                <a:solidFill>
                  <a:srgbClr val="000000"/>
                </a:solidFill>
                <a:uFillTx/>
                <a:latin typeface="Corbel"/>
              </a:rPr>
              <a:t>Oblicz liczbę hostów </a:t>
            </a:r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w całej sieci</a:t>
            </a:r>
            <a:endParaRPr lang="en-US" sz="2000" b="0" strike="noStrike" spc="-1">
              <a:solidFill>
                <a:srgbClr val="FFFFFF"/>
              </a:solidFill>
              <a:latin typeface="Corbel"/>
            </a:endParaRPr>
          </a:p>
          <a:p>
            <a:pPr marL="914400" lvl="1" indent="-514080">
              <a:lnSpc>
                <a:spcPct val="134000"/>
              </a:lnSpc>
              <a:spcBef>
                <a:spcPts val="1199"/>
              </a:spcBef>
              <a:buClr>
                <a:srgbClr val="56C5FF"/>
              </a:buClr>
              <a:buFont typeface="Corbel"/>
              <a:buAutoNum type="arabicPeriod"/>
            </a:pPr>
            <a:r>
              <a:rPr lang="pl-PL" sz="2000" b="0" u="sng" strike="noStrike" spc="-1">
                <a:solidFill>
                  <a:srgbClr val="000000"/>
                </a:solidFill>
                <a:uFillTx/>
                <a:latin typeface="Corbel"/>
              </a:rPr>
              <a:t>Zdecyduj jak podzielisz główną sieć </a:t>
            </a:r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– dobierz odpowiednią maskę do podziału sieci na podsieci</a:t>
            </a:r>
            <a:endParaRPr lang="en-US" sz="2000" b="0" strike="noStrike" spc="-1">
              <a:solidFill>
                <a:srgbClr val="FFFFFF"/>
              </a:solidFill>
              <a:latin typeface="Corbel"/>
            </a:endParaRPr>
          </a:p>
          <a:p>
            <a:pPr marL="914400" lvl="1" indent="-514080">
              <a:lnSpc>
                <a:spcPct val="134000"/>
              </a:lnSpc>
              <a:spcBef>
                <a:spcPts val="1199"/>
              </a:spcBef>
              <a:buClr>
                <a:srgbClr val="56C5FF"/>
              </a:buClr>
              <a:buFont typeface="Corbel"/>
              <a:buAutoNum type="arabicPeriod"/>
            </a:pPr>
            <a:r>
              <a:rPr lang="pl-PL" sz="2000" b="0" u="sng" strike="noStrike" spc="-1">
                <a:solidFill>
                  <a:srgbClr val="000000"/>
                </a:solidFill>
                <a:uFillTx/>
                <a:latin typeface="Corbel"/>
              </a:rPr>
              <a:t>Wyznacz liczbę możliwych hostów </a:t>
            </a:r>
            <a:r>
              <a:rPr lang="pl-PL" sz="2000" b="0" strike="noStrike" spc="-1">
                <a:solidFill>
                  <a:srgbClr val="000000"/>
                </a:solidFill>
                <a:latin typeface="Corbel"/>
              </a:rPr>
              <a:t>w zależności od liczby podsieci</a:t>
            </a:r>
            <a:endParaRPr lang="en-US" sz="2000" b="0" strike="noStrike" spc="-1">
              <a:solidFill>
                <a:srgbClr val="FFFFFF"/>
              </a:solidFill>
              <a:latin typeface="Corbel"/>
            </a:endParaRPr>
          </a:p>
          <a:p>
            <a:pPr marL="914400" lvl="1" indent="-514080">
              <a:lnSpc>
                <a:spcPct val="134000"/>
              </a:lnSpc>
              <a:spcBef>
                <a:spcPts val="1199"/>
              </a:spcBef>
              <a:buClr>
                <a:srgbClr val="56C5FF"/>
              </a:buClr>
              <a:buFont typeface="Corbel"/>
              <a:buAutoNum type="arabicPeriod"/>
            </a:pPr>
            <a:r>
              <a:rPr lang="pl-PL" sz="2000" b="0" strike="noStrike" spc="-1">
                <a:solidFill>
                  <a:srgbClr val="1374FF"/>
                </a:solidFill>
                <a:latin typeface="Corbel"/>
              </a:rPr>
              <a:t>Wyznacz adres podsieci, adres rozgłoszeniowy podsieci, adres pierwszego oraz ostatniego hosta </a:t>
            </a:r>
            <a:endParaRPr lang="en-US" sz="2000" b="0" strike="noStrike" spc="-1">
              <a:solidFill>
                <a:srgbClr val="FFFFFF"/>
              </a:solidFill>
              <a:latin typeface="Corbel"/>
            </a:endParaRPr>
          </a:p>
          <a:p>
            <a:pPr>
              <a:lnSpc>
                <a:spcPct val="134000"/>
              </a:lnSpc>
              <a:spcBef>
                <a:spcPts val="1800"/>
              </a:spcBef>
            </a:pPr>
            <a:endParaRPr lang="en-US" sz="2000" b="0" strike="noStrike" spc="-1">
              <a:solidFill>
                <a:srgbClr val="FFFFFF"/>
              </a:solidFill>
              <a:latin typeface="Corbel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611640" y="188640"/>
            <a:ext cx="1845360" cy="7714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pl-PL" sz="3600" b="0" strike="noStrike" spc="97">
                <a:solidFill>
                  <a:srgbClr val="FFFFFF"/>
                </a:solidFill>
                <a:latin typeface="Corbel"/>
              </a:rPr>
              <a:t>Proces</a:t>
            </a:r>
            <a:endParaRPr lang="en-US" sz="36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539640" y="980640"/>
            <a:ext cx="7992360" cy="5688360"/>
          </a:xfrm>
          <a:prstGeom prst="rect">
            <a:avLst/>
          </a:prstGeom>
          <a:solidFill>
            <a:srgbClr val="FFFFFF"/>
          </a:solidFill>
          <a:ln w="12600">
            <a:solidFill>
              <a:srgbClr val="56C5FF"/>
            </a:solidFill>
            <a:miter/>
          </a:ln>
        </p:spPr>
        <p:txBody>
          <a:bodyPr>
            <a:normAutofit fontScale="96000"/>
          </a:bodyPr>
          <a:lstStyle/>
          <a:p>
            <a:pPr marL="514440" indent="-514080">
              <a:lnSpc>
                <a:spcPct val="134000"/>
              </a:lnSpc>
              <a:spcBef>
                <a:spcPts val="1800"/>
              </a:spcBef>
              <a:buClr>
                <a:srgbClr val="56C5FF"/>
              </a:buClr>
              <a:buFont typeface="Corbel"/>
              <a:buAutoNum type="arabicPeriod"/>
            </a:pPr>
            <a:r>
              <a:rPr lang="pl-PL" sz="2400" b="0" strike="noStrike" spc="-1">
                <a:solidFill>
                  <a:srgbClr val="000000"/>
                </a:solidFill>
                <a:latin typeface="Corbel"/>
              </a:rPr>
              <a:t>Rezultaty częściowe wstaw, wpisz w odpowiednie miejsca załączonej tabeli.</a:t>
            </a:r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  <a:p>
            <a:pPr marL="514440" indent="-514080">
              <a:lnSpc>
                <a:spcPct val="134000"/>
              </a:lnSpc>
              <a:spcBef>
                <a:spcPts val="1800"/>
              </a:spcBef>
              <a:buClr>
                <a:srgbClr val="56C5FF"/>
              </a:buClr>
              <a:buFont typeface="Corbel"/>
              <a:buAutoNum type="arabicPeriod"/>
            </a:pPr>
            <a:r>
              <a:rPr lang="pl-PL" sz="2400" b="0" strike="noStrike" spc="-1">
                <a:solidFill>
                  <a:srgbClr val="000000"/>
                </a:solidFill>
                <a:latin typeface="Corbel"/>
              </a:rPr>
              <a:t>Pod tabelą z charakterystyką sieci wpisz nazwiska osób, które pracowały razem w grupie.</a:t>
            </a:r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  <a:p>
            <a:pPr marL="514440" indent="-514080">
              <a:lnSpc>
                <a:spcPct val="134000"/>
              </a:lnSpc>
              <a:spcBef>
                <a:spcPts val="1800"/>
              </a:spcBef>
              <a:buClr>
                <a:srgbClr val="56C5FF"/>
              </a:buClr>
              <a:buFont typeface="Corbel"/>
              <a:buAutoNum type="arabicPeriod"/>
            </a:pPr>
            <a:r>
              <a:rPr lang="pl-PL" sz="2400" b="0" strike="noStrike" spc="-1">
                <a:solidFill>
                  <a:srgbClr val="000000"/>
                </a:solidFill>
                <a:latin typeface="Corbel"/>
              </a:rPr>
              <a:t>Gotowe rozwiązanie czyli plik zawierający uzupełnioną tabelę: </a:t>
            </a:r>
            <a:r>
              <a:rPr lang="pl-PL" sz="2400" b="1" strike="noStrike" spc="-1">
                <a:solidFill>
                  <a:srgbClr val="000000"/>
                </a:solidFill>
                <a:latin typeface="Corbel"/>
              </a:rPr>
              <a:t>Charakterystyka sieci </a:t>
            </a:r>
            <a:r>
              <a:rPr lang="pl-PL" sz="2400" b="0" strike="noStrike" spc="-1">
                <a:solidFill>
                  <a:srgbClr val="000000"/>
                </a:solidFill>
                <a:latin typeface="Corbel"/>
              </a:rPr>
              <a:t>, zapisz na lokalnym komputerze a następnie umieść na wirtualnej tablicy </a:t>
            </a:r>
            <a:r>
              <a:rPr lang="pl-PL" sz="2400" b="0" u="sng" strike="noStrike" spc="-1">
                <a:solidFill>
                  <a:srgbClr val="F8B004"/>
                </a:solidFill>
                <a:uFillTx/>
                <a:latin typeface="Corbel"/>
                <a:hlinkClick r:id="rId2"/>
              </a:rPr>
              <a:t>Padlecie</a:t>
            </a:r>
            <a:r>
              <a:rPr lang="pl-PL" sz="2400" b="0" strike="noStrike" spc="-1">
                <a:solidFill>
                  <a:srgbClr val="000000"/>
                </a:solidFill>
                <a:latin typeface="Corbel"/>
              </a:rPr>
              <a:t>.</a:t>
            </a:r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  <a:p>
            <a:pPr marL="514440" indent="-514080">
              <a:lnSpc>
                <a:spcPct val="134000"/>
              </a:lnSpc>
              <a:spcBef>
                <a:spcPts val="1800"/>
              </a:spcBef>
              <a:tabLst>
                <a:tab pos="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Corbel"/>
              </a:rPr>
              <a:t>* Na każdym kroku pomogą Ci źródła internetowe, które zostały wymienione na następnym slajdzie.</a:t>
            </a:r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  <a:p>
            <a:pPr>
              <a:lnSpc>
                <a:spcPct val="134000"/>
              </a:lnSpc>
              <a:spcBef>
                <a:spcPts val="1800"/>
              </a:spcBef>
              <a:tabLst>
                <a:tab pos="0" algn="l"/>
              </a:tabLst>
            </a:pPr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  <a:p>
            <a:pPr>
              <a:lnSpc>
                <a:spcPct val="134000"/>
              </a:lnSpc>
              <a:spcBef>
                <a:spcPts val="1800"/>
              </a:spcBef>
              <a:tabLst>
                <a:tab pos="0" algn="l"/>
              </a:tabLst>
            </a:pPr>
            <a:endParaRPr lang="en-US" sz="2400" b="0" strike="noStrike" spc="-1">
              <a:solidFill>
                <a:srgbClr val="FFFFFF"/>
              </a:solidFill>
              <a:latin typeface="Corbel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683640" y="332640"/>
            <a:ext cx="4797720" cy="11314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pl-PL" sz="3600" b="0" strike="noStrike" spc="97">
                <a:solidFill>
                  <a:srgbClr val="FFFFFF"/>
                </a:solidFill>
                <a:latin typeface="Corbel"/>
              </a:rPr>
              <a:t>Źródła</a:t>
            </a:r>
            <a:endParaRPr lang="en-US" sz="3600" b="0" strike="noStrike" spc="-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611640" y="1340640"/>
            <a:ext cx="7992360" cy="5184360"/>
          </a:xfrm>
          <a:prstGeom prst="rect">
            <a:avLst/>
          </a:prstGeom>
          <a:solidFill>
            <a:srgbClr val="FFFFFF"/>
          </a:solidFill>
          <a:ln w="12600">
            <a:solidFill>
              <a:srgbClr val="56C5FF"/>
            </a:solidFill>
            <a:miter/>
          </a:ln>
        </p:spPr>
        <p:txBody>
          <a:bodyPr>
            <a:noAutofit/>
          </a:bodyPr>
          <a:lstStyle/>
          <a:p>
            <a:pPr marL="223920" indent="-223560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orbel"/>
              </a:rPr>
              <a:t>Konwersja między systemami liczbowymi </a:t>
            </a:r>
            <a:r>
              <a:rPr lang="pl-PL" sz="1800" b="0" u="sng" strike="noStrike" spc="-1">
                <a:solidFill>
                  <a:srgbClr val="F8B004"/>
                </a:solidFill>
                <a:uFillTx/>
                <a:latin typeface="Corbel"/>
                <a:hlinkClick r:id="rId2"/>
              </a:rPr>
              <a:t>https://www.youtube.com/watch?v=VUHwfugYFEA</a:t>
            </a:r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  <a:p>
            <a:pPr marL="223920" indent="-223560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orbel"/>
              </a:rPr>
              <a:t>Sposoby zapisu maski sieciowej </a:t>
            </a:r>
            <a:r>
              <a:rPr lang="pl-PL" sz="1800" b="0" u="sng" strike="noStrike" spc="-1">
                <a:solidFill>
                  <a:srgbClr val="F8B004"/>
                </a:solidFill>
                <a:uFillTx/>
                <a:latin typeface="Corbel"/>
                <a:hlinkClick r:id="rId3"/>
              </a:rPr>
              <a:t>https://pl.wikipedia.org/wiki/Maska_podsieci</a:t>
            </a:r>
            <a:r>
              <a:rPr lang="pl-PL" sz="1800" b="0" strike="noStrike" spc="-1">
                <a:solidFill>
                  <a:srgbClr val="000000"/>
                </a:solidFill>
                <a:latin typeface="Corbel"/>
              </a:rPr>
              <a:t> </a:t>
            </a:r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  <a:p>
            <a:pPr marL="223920" indent="-223560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orbel"/>
              </a:rPr>
              <a:t>Wyznaczanie adresu sieci i rozgłoszeniowego</a:t>
            </a:r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  <a:p>
            <a:pPr marL="223920" indent="-223560">
              <a:lnSpc>
                <a:spcPct val="90000"/>
              </a:lnSpc>
              <a:spcBef>
                <a:spcPts val="1800"/>
              </a:spcBef>
              <a:tabLst>
                <a:tab pos="0" algn="l"/>
              </a:tabLst>
            </a:pPr>
            <a:r>
              <a:rPr lang="pl-PL" sz="1800" b="0" u="sng" strike="noStrike" spc="-1">
                <a:solidFill>
                  <a:srgbClr val="F8B004"/>
                </a:solidFill>
                <a:uFillTx/>
                <a:latin typeface="Corbel"/>
                <a:hlinkClick r:id="rId4"/>
              </a:rPr>
              <a:t>http://strefakodera.pl/poradniki/sieci-komputerowe/obliczanie-adresu-sieci-i-broadcast</a:t>
            </a:r>
            <a:r>
              <a:rPr lang="pl-PL" sz="1800" b="0" strike="noStrike" spc="-1">
                <a:solidFill>
                  <a:srgbClr val="000000"/>
                </a:solidFill>
                <a:latin typeface="Corbel"/>
              </a:rPr>
              <a:t> </a:t>
            </a:r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  <a:p>
            <a:pPr marL="223920" indent="-223560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Corbel"/>
              </a:rPr>
              <a:t>Obliczanie liczby hostów w sieci</a:t>
            </a:r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  <a:p>
            <a:pPr marL="223920" indent="-223560">
              <a:lnSpc>
                <a:spcPct val="90000"/>
              </a:lnSpc>
              <a:spcBef>
                <a:spcPts val="1800"/>
              </a:spcBef>
              <a:tabLst>
                <a:tab pos="0" algn="l"/>
              </a:tabLst>
            </a:pPr>
            <a:r>
              <a:rPr lang="pl-PL" sz="1800" b="0" u="sng" strike="noStrike" spc="-1">
                <a:solidFill>
                  <a:srgbClr val="F8B004"/>
                </a:solidFill>
                <a:uFillTx/>
                <a:latin typeface="Corbel"/>
                <a:hlinkClick r:id="rId5"/>
              </a:rPr>
              <a:t>https://pja.mykhi.org/3sem/SKJ/dzielenie-sieci.pdf</a:t>
            </a:r>
            <a:r>
              <a:rPr lang="pl-PL" sz="1800" b="0" strike="noStrike" spc="-1">
                <a:solidFill>
                  <a:srgbClr val="000000"/>
                </a:solidFill>
                <a:latin typeface="Corbel"/>
              </a:rPr>
              <a:t> </a:t>
            </a:r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  <a:p>
            <a:pPr marL="223920" indent="-223560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Corbel"/>
              </a:rPr>
              <a:t>Podział sieci na podsieci</a:t>
            </a:r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  <a:p>
            <a:pPr marL="223920" indent="-223560">
              <a:lnSpc>
                <a:spcPct val="90000"/>
              </a:lnSpc>
              <a:spcBef>
                <a:spcPts val="1800"/>
              </a:spcBef>
              <a:tabLst>
                <a:tab pos="0" algn="l"/>
              </a:tabLst>
            </a:pPr>
            <a:r>
              <a:rPr lang="pl-PL" sz="1800" b="0" u="sng" strike="noStrike" spc="-1">
                <a:solidFill>
                  <a:srgbClr val="F8B004"/>
                </a:solidFill>
                <a:uFillTx/>
                <a:latin typeface="Corbel"/>
                <a:hlinkClick r:id="rId6"/>
              </a:rPr>
              <a:t>http://slawekrokicki.vizz.pl/ti/e13/e_13_lekcje/gotowe/adresacja_ipv4_2.pdf</a:t>
            </a:r>
            <a:r>
              <a:rPr lang="pl-PL" sz="1800" b="0" strike="noStrike" spc="-1">
                <a:solidFill>
                  <a:srgbClr val="000000"/>
                </a:solidFill>
                <a:latin typeface="Corbel"/>
              </a:rPr>
              <a:t> </a:t>
            </a:r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  <a:p>
            <a:pPr marL="223920" indent="-223560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Corbel"/>
              </a:rPr>
              <a:t>Adres Padletu:</a:t>
            </a:r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  <a:p>
            <a:pPr marL="223920" indent="-223560">
              <a:lnSpc>
                <a:spcPct val="90000"/>
              </a:lnSpc>
              <a:spcBef>
                <a:spcPts val="1800"/>
              </a:spcBef>
              <a:tabLst>
                <a:tab pos="0" algn="l"/>
              </a:tabLst>
            </a:pPr>
            <a:r>
              <a:rPr lang="pl-PL" sz="1800" b="0" u="sng" strike="noStrike" spc="-1">
                <a:solidFill>
                  <a:srgbClr val="F8B004"/>
                </a:solidFill>
                <a:uFillTx/>
                <a:latin typeface="Corbel"/>
                <a:hlinkClick r:id="rId7"/>
              </a:rPr>
              <a:t>https://padlet.com/ostrowska_joan/6rvz91i05ir60g71</a:t>
            </a:r>
            <a:endParaRPr lang="en-US" sz="1800" b="0" strike="noStrike" spc="-1">
              <a:solidFill>
                <a:srgbClr val="FFFFFF"/>
              </a:solidFill>
              <a:latin typeface="Corbel"/>
            </a:endParaRPr>
          </a:p>
        </p:txBody>
      </p:sp>
      <p:pic>
        <p:nvPicPr>
          <p:cNvPr id="117" name="Picture 10" descr="network, social, abstract, keyboard, write, hands, social network ..."/>
          <p:cNvPicPr/>
          <p:nvPr/>
        </p:nvPicPr>
        <p:blipFill>
          <a:blip r:embed="rId8" cstate="print"/>
          <a:stretch/>
        </p:blipFill>
        <p:spPr>
          <a:xfrm>
            <a:off x="6012000" y="0"/>
            <a:ext cx="2736000" cy="18248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tf02895261_win32</Template>
  <TotalTime>352</TotalTime>
  <Words>710</Words>
  <Application>Microsoft Office PowerPoint</Application>
  <PresentationFormat>Pokaz na ekranie (4:3)</PresentationFormat>
  <Paragraphs>125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14</vt:i4>
      </vt:variant>
    </vt:vector>
  </HeadingPairs>
  <TitlesOfParts>
    <vt:vector size="16" baseType="lpstr">
      <vt:lpstr>Office Theme</vt:lpstr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Podział sieci na podsieci</dc:title>
  <dc:subject/>
  <dc:creator>Tygrys</dc:creator>
  <dc:description/>
  <cp:lastModifiedBy>Konrad1</cp:lastModifiedBy>
  <cp:revision>125</cp:revision>
  <dcterms:created xsi:type="dcterms:W3CDTF">2020-07-16T16:30:00Z</dcterms:created>
  <dcterms:modified xsi:type="dcterms:W3CDTF">2021-09-22T12:04:41Z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</vt:r8>
  </property>
  <property fmtid="{D5CDD505-2E9C-101B-9397-08002B2CF9AE}" pid="3" name="PresentationFormat">
    <vt:lpwstr>Pokaz na ekranie (4:3)</vt:lpwstr>
  </property>
  <property fmtid="{D5CDD505-2E9C-101B-9397-08002B2CF9AE}" pid="4" name="Slides">
    <vt:r8>14</vt:r8>
  </property>
</Properties>
</file>